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9" autoAdjust="0"/>
    <p:restoredTop sz="94584" autoAdjust="0"/>
  </p:normalViewPr>
  <p:slideViewPr>
    <p:cSldViewPr>
      <p:cViewPr varScale="1">
        <p:scale>
          <a:sx n="47" d="100"/>
          <a:sy n="47" d="100"/>
        </p:scale>
        <p:origin x="-157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21" Type="http://schemas.microsoft.com/office/2007/relationships/media" Target="../media/media11.wma"/><Relationship Id="rId34" Type="http://schemas.openxmlformats.org/officeDocument/2006/relationships/audio" Target="../media/media17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50" Type="http://schemas.openxmlformats.org/officeDocument/2006/relationships/slide" Target="slide2.xml"/><Relationship Id="rId55" Type="http://schemas.openxmlformats.org/officeDocument/2006/relationships/image" Target="../media/image8.png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wav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wav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29" Type="http://schemas.microsoft.com/office/2007/relationships/media" Target="../media/media15.mp3"/><Relationship Id="rId41" Type="http://schemas.microsoft.com/office/2007/relationships/media" Target="../media/media21.mp3"/><Relationship Id="rId54" Type="http://schemas.openxmlformats.org/officeDocument/2006/relationships/image" Target="../media/image7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wma"/><Relationship Id="rId32" Type="http://schemas.openxmlformats.org/officeDocument/2006/relationships/audio" Target="../media/media16.wav"/><Relationship Id="rId37" Type="http://schemas.microsoft.com/office/2007/relationships/media" Target="../media/media19.mp3"/><Relationship Id="rId40" Type="http://schemas.openxmlformats.org/officeDocument/2006/relationships/audio" Target="../media/media20.wav"/><Relationship Id="rId45" Type="http://schemas.microsoft.com/office/2007/relationships/media" Target="../media/media23.wav"/><Relationship Id="rId53" Type="http://schemas.openxmlformats.org/officeDocument/2006/relationships/image" Target="../media/image6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ma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openxmlformats.org/officeDocument/2006/relationships/slideLayout" Target="../slideLayouts/slideLayout7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31" Type="http://schemas.microsoft.com/office/2007/relationships/media" Target="../media/media16.wav"/><Relationship Id="rId44" Type="http://schemas.openxmlformats.org/officeDocument/2006/relationships/audio" Target="../media/media22.mp3"/><Relationship Id="rId52" Type="http://schemas.openxmlformats.org/officeDocument/2006/relationships/image" Target="../media/image5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ma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image" Target="../media/image9.png"/><Relationship Id="rId8" Type="http://schemas.openxmlformats.org/officeDocument/2006/relationships/audio" Target="../media/media4.wma"/><Relationship Id="rId51" Type="http://schemas.openxmlformats.org/officeDocument/2006/relationships/image" Target="../media/image4.png"/><Relationship Id="rId3" Type="http://schemas.microsoft.com/office/2007/relationships/media" Target="../media/media2.wm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1.wma"/><Relationship Id="rId18" Type="http://schemas.openxmlformats.org/officeDocument/2006/relationships/audio" Target="../media/media33.wma"/><Relationship Id="rId26" Type="http://schemas.openxmlformats.org/officeDocument/2006/relationships/audio" Target="../media/media37.mp3"/><Relationship Id="rId39" Type="http://schemas.microsoft.com/office/2007/relationships/media" Target="../media/media44.mp3"/><Relationship Id="rId3" Type="http://schemas.microsoft.com/office/2007/relationships/media" Target="../media/media26.wma"/><Relationship Id="rId21" Type="http://schemas.microsoft.com/office/2007/relationships/media" Target="../media/media35.wma"/><Relationship Id="rId34" Type="http://schemas.openxmlformats.org/officeDocument/2006/relationships/audio" Target="../media/media41.wav"/><Relationship Id="rId42" Type="http://schemas.openxmlformats.org/officeDocument/2006/relationships/audio" Target="../media/media45.wav"/><Relationship Id="rId47" Type="http://schemas.openxmlformats.org/officeDocument/2006/relationships/image" Target="../media/image6.png"/><Relationship Id="rId50" Type="http://schemas.openxmlformats.org/officeDocument/2006/relationships/image" Target="../media/image8.png"/><Relationship Id="rId7" Type="http://schemas.microsoft.com/office/2007/relationships/media" Target="../media/media28.wma"/><Relationship Id="rId12" Type="http://schemas.openxmlformats.org/officeDocument/2006/relationships/audio" Target="../media/media30.wma"/><Relationship Id="rId17" Type="http://schemas.microsoft.com/office/2007/relationships/media" Target="../media/media33.wma"/><Relationship Id="rId25" Type="http://schemas.microsoft.com/office/2007/relationships/media" Target="../media/media37.mp3"/><Relationship Id="rId33" Type="http://schemas.microsoft.com/office/2007/relationships/media" Target="../media/media41.wav"/><Relationship Id="rId38" Type="http://schemas.openxmlformats.org/officeDocument/2006/relationships/audio" Target="../media/media43.wav"/><Relationship Id="rId46" Type="http://schemas.openxmlformats.org/officeDocument/2006/relationships/slide" Target="slide2.xml"/><Relationship Id="rId2" Type="http://schemas.openxmlformats.org/officeDocument/2006/relationships/audio" Target="../media/media25.wma"/><Relationship Id="rId16" Type="http://schemas.openxmlformats.org/officeDocument/2006/relationships/audio" Target="../media/media32.wma"/><Relationship Id="rId20" Type="http://schemas.openxmlformats.org/officeDocument/2006/relationships/audio" Target="../media/media34.wma"/><Relationship Id="rId29" Type="http://schemas.microsoft.com/office/2007/relationships/media" Target="../media/media39.mp3"/><Relationship Id="rId41" Type="http://schemas.microsoft.com/office/2007/relationships/media" Target="../media/media45.wav"/><Relationship Id="rId1" Type="http://schemas.microsoft.com/office/2007/relationships/media" Target="../media/media25.wma"/><Relationship Id="rId6" Type="http://schemas.openxmlformats.org/officeDocument/2006/relationships/audio" Target="../media/media27.wma"/><Relationship Id="rId11" Type="http://schemas.microsoft.com/office/2007/relationships/media" Target="../media/media30.wma"/><Relationship Id="rId24" Type="http://schemas.openxmlformats.org/officeDocument/2006/relationships/audio" Target="../media/media36.wav"/><Relationship Id="rId32" Type="http://schemas.openxmlformats.org/officeDocument/2006/relationships/audio" Target="../media/media40.wav"/><Relationship Id="rId37" Type="http://schemas.microsoft.com/office/2007/relationships/media" Target="../media/media43.wav"/><Relationship Id="rId40" Type="http://schemas.openxmlformats.org/officeDocument/2006/relationships/audio" Target="../media/media44.mp3"/><Relationship Id="rId45" Type="http://schemas.openxmlformats.org/officeDocument/2006/relationships/slideLayout" Target="../slideLayouts/slideLayout7.xml"/><Relationship Id="rId5" Type="http://schemas.microsoft.com/office/2007/relationships/media" Target="../media/media27.wma"/><Relationship Id="rId15" Type="http://schemas.microsoft.com/office/2007/relationships/media" Target="../media/media32.wma"/><Relationship Id="rId23" Type="http://schemas.microsoft.com/office/2007/relationships/media" Target="../media/media36.wav"/><Relationship Id="rId28" Type="http://schemas.openxmlformats.org/officeDocument/2006/relationships/audio" Target="../media/media38.mp3"/><Relationship Id="rId36" Type="http://schemas.openxmlformats.org/officeDocument/2006/relationships/audio" Target="../media/media42.wav"/><Relationship Id="rId49" Type="http://schemas.openxmlformats.org/officeDocument/2006/relationships/image" Target="../media/image4.png"/><Relationship Id="rId10" Type="http://schemas.openxmlformats.org/officeDocument/2006/relationships/audio" Target="../media/media29.wma"/><Relationship Id="rId19" Type="http://schemas.microsoft.com/office/2007/relationships/media" Target="../media/media34.wma"/><Relationship Id="rId31" Type="http://schemas.microsoft.com/office/2007/relationships/media" Target="../media/media40.wav"/><Relationship Id="rId44" Type="http://schemas.openxmlformats.org/officeDocument/2006/relationships/audio" Target="../media/media46.mp3"/><Relationship Id="rId4" Type="http://schemas.openxmlformats.org/officeDocument/2006/relationships/audio" Target="../media/media26.wma"/><Relationship Id="rId9" Type="http://schemas.microsoft.com/office/2007/relationships/media" Target="../media/media29.wma"/><Relationship Id="rId14" Type="http://schemas.openxmlformats.org/officeDocument/2006/relationships/audio" Target="../media/media31.wma"/><Relationship Id="rId22" Type="http://schemas.openxmlformats.org/officeDocument/2006/relationships/audio" Target="../media/media35.wma"/><Relationship Id="rId27" Type="http://schemas.microsoft.com/office/2007/relationships/media" Target="../media/media38.mp3"/><Relationship Id="rId30" Type="http://schemas.openxmlformats.org/officeDocument/2006/relationships/audio" Target="../media/media39.mp3"/><Relationship Id="rId35" Type="http://schemas.microsoft.com/office/2007/relationships/media" Target="../media/media42.wav"/><Relationship Id="rId43" Type="http://schemas.microsoft.com/office/2007/relationships/media" Target="../media/media46.mp3"/><Relationship Id="rId48" Type="http://schemas.openxmlformats.org/officeDocument/2006/relationships/image" Target="../media/image10.png"/><Relationship Id="rId8" Type="http://schemas.openxmlformats.org/officeDocument/2006/relationships/audio" Target="../media/media28.wma"/><Relationship Id="rId5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53.wma"/><Relationship Id="rId18" Type="http://schemas.openxmlformats.org/officeDocument/2006/relationships/audio" Target="../media/media55.wma"/><Relationship Id="rId26" Type="http://schemas.openxmlformats.org/officeDocument/2006/relationships/audio" Target="../media/media59.mp3"/><Relationship Id="rId39" Type="http://schemas.microsoft.com/office/2007/relationships/media" Target="../media/media66.mp3"/><Relationship Id="rId21" Type="http://schemas.microsoft.com/office/2007/relationships/media" Target="../media/media57.wma"/><Relationship Id="rId34" Type="http://schemas.openxmlformats.org/officeDocument/2006/relationships/audio" Target="../media/media63.wav"/><Relationship Id="rId42" Type="http://schemas.openxmlformats.org/officeDocument/2006/relationships/audio" Target="../media/media67.mp3"/><Relationship Id="rId47" Type="http://schemas.microsoft.com/office/2007/relationships/media" Target="../media/media70.wma"/><Relationship Id="rId50" Type="http://schemas.openxmlformats.org/officeDocument/2006/relationships/slide" Target="slide2.xml"/><Relationship Id="rId55" Type="http://schemas.openxmlformats.org/officeDocument/2006/relationships/image" Target="../media/image13.png"/><Relationship Id="rId7" Type="http://schemas.microsoft.com/office/2007/relationships/media" Target="../media/media50.wma"/><Relationship Id="rId12" Type="http://schemas.openxmlformats.org/officeDocument/2006/relationships/audio" Target="../media/media52.wma"/><Relationship Id="rId17" Type="http://schemas.microsoft.com/office/2007/relationships/media" Target="../media/media55.wma"/><Relationship Id="rId25" Type="http://schemas.microsoft.com/office/2007/relationships/media" Target="../media/media59.mp3"/><Relationship Id="rId33" Type="http://schemas.microsoft.com/office/2007/relationships/media" Target="../media/media63.wav"/><Relationship Id="rId38" Type="http://schemas.openxmlformats.org/officeDocument/2006/relationships/audio" Target="../media/media65.wav"/><Relationship Id="rId46" Type="http://schemas.openxmlformats.org/officeDocument/2006/relationships/audio" Target="../media/media69.wav"/><Relationship Id="rId2" Type="http://schemas.openxmlformats.org/officeDocument/2006/relationships/audio" Target="../media/media47.wma"/><Relationship Id="rId16" Type="http://schemas.openxmlformats.org/officeDocument/2006/relationships/audio" Target="../media/media54.wma"/><Relationship Id="rId20" Type="http://schemas.openxmlformats.org/officeDocument/2006/relationships/audio" Target="../media/media56.wma"/><Relationship Id="rId29" Type="http://schemas.microsoft.com/office/2007/relationships/media" Target="../media/media61.mp3"/><Relationship Id="rId41" Type="http://schemas.microsoft.com/office/2007/relationships/media" Target="../media/media67.mp3"/><Relationship Id="rId54" Type="http://schemas.openxmlformats.org/officeDocument/2006/relationships/image" Target="../media/image12.png"/><Relationship Id="rId1" Type="http://schemas.microsoft.com/office/2007/relationships/media" Target="../media/media47.wma"/><Relationship Id="rId6" Type="http://schemas.openxmlformats.org/officeDocument/2006/relationships/audio" Target="../media/media49.wma"/><Relationship Id="rId11" Type="http://schemas.microsoft.com/office/2007/relationships/media" Target="../media/media52.wma"/><Relationship Id="rId24" Type="http://schemas.openxmlformats.org/officeDocument/2006/relationships/audio" Target="../media/media58.wma"/><Relationship Id="rId32" Type="http://schemas.openxmlformats.org/officeDocument/2006/relationships/audio" Target="../media/media62.mp3"/><Relationship Id="rId37" Type="http://schemas.microsoft.com/office/2007/relationships/media" Target="../media/media65.wav"/><Relationship Id="rId40" Type="http://schemas.openxmlformats.org/officeDocument/2006/relationships/audio" Target="../media/media66.mp3"/><Relationship Id="rId45" Type="http://schemas.microsoft.com/office/2007/relationships/media" Target="../media/media69.wav"/><Relationship Id="rId53" Type="http://schemas.openxmlformats.org/officeDocument/2006/relationships/image" Target="../media/image5.png"/><Relationship Id="rId5" Type="http://schemas.microsoft.com/office/2007/relationships/media" Target="../media/media49.wma"/><Relationship Id="rId15" Type="http://schemas.microsoft.com/office/2007/relationships/media" Target="../media/media54.wma"/><Relationship Id="rId23" Type="http://schemas.microsoft.com/office/2007/relationships/media" Target="../media/media58.wma"/><Relationship Id="rId28" Type="http://schemas.openxmlformats.org/officeDocument/2006/relationships/audio" Target="../media/media60.wav"/><Relationship Id="rId36" Type="http://schemas.openxmlformats.org/officeDocument/2006/relationships/audio" Target="../media/media64.wav"/><Relationship Id="rId49" Type="http://schemas.openxmlformats.org/officeDocument/2006/relationships/slideLayout" Target="../slideLayouts/slideLayout7.xml"/><Relationship Id="rId57" Type="http://schemas.openxmlformats.org/officeDocument/2006/relationships/image" Target="../media/image9.png"/><Relationship Id="rId10" Type="http://schemas.openxmlformats.org/officeDocument/2006/relationships/audio" Target="../media/media51.wma"/><Relationship Id="rId19" Type="http://schemas.microsoft.com/office/2007/relationships/media" Target="../media/media56.wma"/><Relationship Id="rId31" Type="http://schemas.microsoft.com/office/2007/relationships/media" Target="../media/media62.mp3"/><Relationship Id="rId44" Type="http://schemas.openxmlformats.org/officeDocument/2006/relationships/audio" Target="../media/media68.mp3"/><Relationship Id="rId52" Type="http://schemas.openxmlformats.org/officeDocument/2006/relationships/image" Target="../media/image6.png"/><Relationship Id="rId4" Type="http://schemas.openxmlformats.org/officeDocument/2006/relationships/audio" Target="../media/media48.wma"/><Relationship Id="rId9" Type="http://schemas.microsoft.com/office/2007/relationships/media" Target="../media/media51.wma"/><Relationship Id="rId14" Type="http://schemas.openxmlformats.org/officeDocument/2006/relationships/audio" Target="../media/media53.wma"/><Relationship Id="rId22" Type="http://schemas.openxmlformats.org/officeDocument/2006/relationships/audio" Target="../media/media57.wma"/><Relationship Id="rId27" Type="http://schemas.microsoft.com/office/2007/relationships/media" Target="../media/media60.wav"/><Relationship Id="rId30" Type="http://schemas.openxmlformats.org/officeDocument/2006/relationships/audio" Target="../media/media61.mp3"/><Relationship Id="rId35" Type="http://schemas.microsoft.com/office/2007/relationships/media" Target="../media/media64.wav"/><Relationship Id="rId43" Type="http://schemas.microsoft.com/office/2007/relationships/media" Target="../media/media68.mp3"/><Relationship Id="rId48" Type="http://schemas.openxmlformats.org/officeDocument/2006/relationships/audio" Target="../media/media70.wma"/><Relationship Id="rId56" Type="http://schemas.openxmlformats.org/officeDocument/2006/relationships/image" Target="../media/image14.png"/><Relationship Id="rId8" Type="http://schemas.openxmlformats.org/officeDocument/2006/relationships/audio" Target="../media/media50.wma"/><Relationship Id="rId51" Type="http://schemas.openxmlformats.org/officeDocument/2006/relationships/image" Target="../media/image4.png"/><Relationship Id="rId3" Type="http://schemas.microsoft.com/office/2007/relationships/media" Target="../media/media48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323966" y="692118"/>
            <a:ext cx="4247317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3175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Alfabeto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dei 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dialetti</a:t>
            </a:r>
          </a:p>
          <a:p>
            <a:pPr algn="ctr"/>
            <a:r>
              <a:rPr lang="it-IT" sz="6600" b="1" cap="none" spc="0" dirty="0" smtClean="0">
                <a:ln w="3175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lucani</a:t>
            </a:r>
            <a:endParaRPr lang="it-IT" sz="6600" b="1" cap="none" spc="0" dirty="0">
              <a:ln w="3175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79511" y="4561964"/>
            <a:ext cx="3240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 smtClean="0">
                <a:solidFill>
                  <a:schemeClr val="accent4">
                    <a:lumMod val="50000"/>
                  </a:schemeClr>
                </a:solidFill>
              </a:rPr>
              <a:t>Palazzo San Gervasio</a:t>
            </a:r>
            <a:endParaRPr lang="it-IT" sz="27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539552" y="2958043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216595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4038163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300" b="1" dirty="0" smtClean="0">
                <a:solidFill>
                  <a:schemeClr val="accent6">
                    <a:lumMod val="50000"/>
                  </a:schemeClr>
                </a:solidFill>
              </a:rPr>
              <a:t>ALFABETO DEI DIALETTI LUCANI</a:t>
            </a: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19151"/>
              </p:ext>
            </p:extLst>
          </p:nvPr>
        </p:nvGraphicFramePr>
        <p:xfrm>
          <a:off x="179512" y="548680"/>
          <a:ext cx="8712968" cy="596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2184243"/>
                <a:gridCol w="1632181"/>
                <a:gridCol w="1440160"/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ssë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‘fascia’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fas:ə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‘neve’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nevə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46112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mën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nnë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‘bambina’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məˈnɛn:ə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šš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‘nascere’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spc="-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it-IT" sz="2400" b="0" spc="-150" dirty="0" err="1" smtClean="0">
                          <a:latin typeface="Times New Roman"/>
                          <a:cs typeface="Times New Roman"/>
                        </a:rPr>
                        <a:t>ʃ:</a:t>
                      </a:r>
                      <a:r>
                        <a:rPr lang="it-IT" sz="2400" b="0" spc="-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63624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cchi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vik:jə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cch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‘magro’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sɪk:ə</a:t>
                      </a:r>
                      <a:r>
                        <a:rPr lang="it-IT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200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uagli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‘ragazzo’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waˈʎ:onə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ënë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‘uomo’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ɔmən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ëlë</a:t>
                      </a:r>
                      <a:endParaRPr lang="it-IT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‘nuvola’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nuvəl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09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‘lutto’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ʊ</a:t>
                      </a:r>
                      <a:endParaRPr lang="it-IT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t:ə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e(i)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së</a:t>
                      </a:r>
                      <a:r>
                        <a:rPr lang="it-IT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</a:t>
                      </a:r>
                      <a:r>
                        <a:rPr lang="it-IT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è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(i)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‘si sposa’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e(i)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maˈ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ɛ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(i)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1793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o(u)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criat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(u)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‘bambini’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o(u)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krjaˈ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ɔ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(u)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VOCALI  1</a:t>
            </a:r>
          </a:p>
        </p:txBody>
      </p:sp>
      <p:sp>
        <p:nvSpPr>
          <p:cNvPr id="4" name="Homepage">
            <a:hlinkClick r:id="rId5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9494" y="1601142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032396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492896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996952"/>
            <a:ext cx="243682" cy="24368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429000"/>
            <a:ext cx="243682" cy="243682"/>
          </a:xfrm>
          <a:prstGeom prst="rect">
            <a:avLst/>
          </a:prstGeom>
        </p:spPr>
      </p:pic>
      <p:pic>
        <p:nvPicPr>
          <p:cNvPr id="22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933056"/>
            <a:ext cx="243682" cy="243682"/>
          </a:xfrm>
          <a:prstGeom prst="rect">
            <a:avLst/>
          </a:prstGeom>
        </p:spPr>
      </p:pic>
      <p:pic>
        <p:nvPicPr>
          <p:cNvPr id="24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4365104"/>
            <a:ext cx="243682" cy="243682"/>
          </a:xfrm>
          <a:prstGeom prst="rect">
            <a:avLst/>
          </a:prstGeom>
        </p:spPr>
      </p:pic>
      <p:pic>
        <p:nvPicPr>
          <p:cNvPr id="40" name="19. o(u) ok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6264970"/>
            <a:ext cx="243682" cy="243682"/>
          </a:xfrm>
          <a:prstGeom prst="rect">
            <a:avLst/>
          </a:prstGeom>
        </p:spPr>
      </p:pic>
      <p:pic>
        <p:nvPicPr>
          <p:cNvPr id="41" name="25. posteriore alta labializzata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4797152"/>
            <a:ext cx="243682" cy="243682"/>
          </a:xfrm>
          <a:prstGeom prst="rect">
            <a:avLst/>
          </a:prstGeom>
        </p:spPr>
      </p:pic>
      <p:pic>
        <p:nvPicPr>
          <p:cNvPr id="42" name="6. posteriore semi-alta labializzata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301208"/>
            <a:ext cx="243682" cy="243682"/>
          </a:xfrm>
          <a:prstGeom prst="rect">
            <a:avLst/>
          </a:prstGeom>
        </p:spPr>
      </p:pic>
      <p:pic>
        <p:nvPicPr>
          <p:cNvPr id="43" name="17. e(i) ok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760914"/>
            <a:ext cx="243682" cy="243682"/>
          </a:xfrm>
          <a:prstGeom prst="rect">
            <a:avLst/>
          </a:prstGeom>
        </p:spPr>
      </p:pic>
      <p:pic>
        <p:nvPicPr>
          <p:cNvPr id="5" name="fascia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419872" y="1102568"/>
            <a:ext cx="243682" cy="243682"/>
          </a:xfrm>
          <a:prstGeom prst="rect">
            <a:avLst/>
          </a:prstGeom>
        </p:spPr>
      </p:pic>
      <p:pic>
        <p:nvPicPr>
          <p:cNvPr id="7" name="neve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3419872" y="1601142"/>
            <a:ext cx="243682" cy="243682"/>
          </a:xfrm>
          <a:prstGeom prst="rect">
            <a:avLst/>
          </a:prstGeom>
        </p:spPr>
      </p:pic>
      <p:pic>
        <p:nvPicPr>
          <p:cNvPr id="8" name="vecchi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19872" y="2924944"/>
            <a:ext cx="243682" cy="243682"/>
          </a:xfrm>
          <a:prstGeom prst="rect">
            <a:avLst/>
          </a:prstGeom>
        </p:spPr>
      </p:pic>
      <p:pic>
        <p:nvPicPr>
          <p:cNvPr id="9" name="ragazzo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19872" y="3861048"/>
            <a:ext cx="243682" cy="243682"/>
          </a:xfrm>
          <a:prstGeom prst="rect">
            <a:avLst/>
          </a:prstGeom>
        </p:spPr>
      </p:pic>
      <p:pic>
        <p:nvPicPr>
          <p:cNvPr id="10" name="uomo.mp3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19872" y="4293096"/>
            <a:ext cx="243682" cy="243682"/>
          </a:xfrm>
          <a:prstGeom prst="rect">
            <a:avLst/>
          </a:prstGeom>
        </p:spPr>
      </p:pic>
      <p:pic>
        <p:nvPicPr>
          <p:cNvPr id="12" name="nuvola.mp3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19872" y="4752802"/>
            <a:ext cx="243682" cy="243682"/>
          </a:xfrm>
          <a:prstGeom prst="rect">
            <a:avLst/>
          </a:prstGeom>
        </p:spPr>
      </p:pic>
      <p:pic>
        <p:nvPicPr>
          <p:cNvPr id="14" name="lutto.mp3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419872" y="5229200"/>
            <a:ext cx="243682" cy="243682"/>
          </a:xfrm>
          <a:prstGeom prst="rect">
            <a:avLst/>
          </a:prstGeom>
        </p:spPr>
      </p:pic>
      <p:pic>
        <p:nvPicPr>
          <p:cNvPr id="16" name="i-18-2 carta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419872" y="5688906"/>
            <a:ext cx="243682" cy="243682"/>
          </a:xfrm>
          <a:prstGeom prst="rect">
            <a:avLst/>
          </a:prstGeom>
        </p:spPr>
      </p:pic>
      <p:pic>
        <p:nvPicPr>
          <p:cNvPr id="18" name="bambini.mp3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19872" y="6192962"/>
            <a:ext cx="243682" cy="243682"/>
          </a:xfrm>
          <a:prstGeom prst="rect">
            <a:avLst/>
          </a:prstGeom>
        </p:spPr>
      </p:pic>
      <p:pic>
        <p:nvPicPr>
          <p:cNvPr id="19" name="magro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3419872" y="3384650"/>
            <a:ext cx="243682" cy="243682"/>
          </a:xfrm>
          <a:prstGeom prst="rect">
            <a:avLst/>
          </a:prstGeom>
        </p:spPr>
      </p:pic>
      <p:pic>
        <p:nvPicPr>
          <p:cNvPr id="21" name="bambina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434614" y="2032396"/>
            <a:ext cx="243682" cy="243682"/>
          </a:xfrm>
          <a:prstGeom prst="rect">
            <a:avLst/>
          </a:prstGeom>
        </p:spPr>
      </p:pic>
      <p:pic>
        <p:nvPicPr>
          <p:cNvPr id="23" name="nascere.mp3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419872" y="2471118"/>
            <a:ext cx="287238" cy="2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3636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3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9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9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0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4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2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1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1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6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43682"/>
              </p:ext>
            </p:extLst>
          </p:nvPr>
        </p:nvGraphicFramePr>
        <p:xfrm>
          <a:off x="179512" y="404664"/>
          <a:ext cx="8712968" cy="564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2110912"/>
                <a:gridCol w="1872208"/>
                <a:gridCol w="1293856"/>
                <a:gridCol w="18024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èll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‘bello’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b: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ɛl: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2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urp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‘corpo’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kurpə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‘piove’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kjovə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‘cielo’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ʧilə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ót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‘dote’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acc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‘guancia/faccia’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fat: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ʃ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‘grandine’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granəl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</a:tr>
              <a:tr h="526856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acc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‘ghiaccio’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g:jat: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ʃ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él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‘gelo’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ʤ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d:ʒelə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ròss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‘grossa’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ɣr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ɔs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amb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‘lampo’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lambə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1</a:t>
            </a:r>
          </a:p>
        </p:txBody>
      </p:sp>
      <p:sp>
        <p:nvSpPr>
          <p:cNvPr id="4" name="Homepage">
            <a:hlinkClick r:id="rId4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484784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961182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465238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897286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429000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861048"/>
            <a:ext cx="243682" cy="243682"/>
          </a:xfrm>
          <a:prstGeom prst="rect">
            <a:avLst/>
          </a:prstGeom>
        </p:spPr>
      </p:pic>
      <p:pic>
        <p:nvPicPr>
          <p:cNvPr id="26" name="8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4365104"/>
            <a:ext cx="243682" cy="243682"/>
          </a:xfrm>
          <a:prstGeom prst="rect">
            <a:avLst/>
          </a:prstGeom>
        </p:spPr>
      </p:pic>
      <p:pic>
        <p:nvPicPr>
          <p:cNvPr id="28" name="30 dg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4869160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*– si consiglia di utilizzare la q secondo le norme d’uso dell’italiano</a:t>
            </a:r>
            <a:endParaRPr lang="it-IT" dirty="0"/>
          </a:p>
        </p:txBody>
      </p:sp>
      <p:pic>
        <p:nvPicPr>
          <p:cNvPr id="31" name="23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5273550"/>
            <a:ext cx="243682" cy="243682"/>
          </a:xfrm>
          <a:prstGeom prst="rect">
            <a:avLst/>
          </a:prstGeom>
        </p:spPr>
      </p:pic>
      <p:pic>
        <p:nvPicPr>
          <p:cNvPr id="32" name="26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5705598"/>
            <a:ext cx="243682" cy="243682"/>
          </a:xfrm>
          <a:prstGeom prst="rect">
            <a:avLst/>
          </a:prstGeom>
        </p:spPr>
      </p:pic>
      <p:pic>
        <p:nvPicPr>
          <p:cNvPr id="7" name="iii-4 carta-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1484784"/>
            <a:ext cx="243681" cy="243681"/>
          </a:xfrm>
          <a:prstGeom prst="rect">
            <a:avLst/>
          </a:prstGeom>
        </p:spPr>
      </p:pic>
      <p:pic>
        <p:nvPicPr>
          <p:cNvPr id="8" name="bello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980728"/>
            <a:ext cx="243682" cy="243682"/>
          </a:xfrm>
          <a:prstGeom prst="rect">
            <a:avLst/>
          </a:prstGeom>
        </p:spPr>
      </p:pic>
      <p:pic>
        <p:nvPicPr>
          <p:cNvPr id="21" name="piove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1961182"/>
            <a:ext cx="243682" cy="243682"/>
          </a:xfrm>
          <a:prstGeom prst="rect">
            <a:avLst/>
          </a:prstGeom>
        </p:spPr>
      </p:pic>
      <p:pic>
        <p:nvPicPr>
          <p:cNvPr id="11" name="cielo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5" y="2465238"/>
            <a:ext cx="243682" cy="243682"/>
          </a:xfrm>
          <a:prstGeom prst="rect">
            <a:avLst/>
          </a:prstGeom>
        </p:spPr>
      </p:pic>
      <p:pic>
        <p:nvPicPr>
          <p:cNvPr id="13" name="dote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2897286"/>
            <a:ext cx="243682" cy="243682"/>
          </a:xfrm>
          <a:prstGeom prst="rect">
            <a:avLst/>
          </a:prstGeom>
        </p:spPr>
      </p:pic>
      <p:pic>
        <p:nvPicPr>
          <p:cNvPr id="15" name="guancia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3428206"/>
            <a:ext cx="243682" cy="243682"/>
          </a:xfrm>
          <a:prstGeom prst="rect">
            <a:avLst/>
          </a:prstGeom>
        </p:spPr>
      </p:pic>
      <p:pic>
        <p:nvPicPr>
          <p:cNvPr id="17" name="grandine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3635896" y="3861048"/>
            <a:ext cx="243682" cy="243682"/>
          </a:xfrm>
          <a:prstGeom prst="rect">
            <a:avLst/>
          </a:prstGeom>
        </p:spPr>
      </p:pic>
      <p:pic>
        <p:nvPicPr>
          <p:cNvPr id="18" name="ii-17 legenda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3635895" y="4365104"/>
            <a:ext cx="243682" cy="243682"/>
          </a:xfrm>
          <a:prstGeom prst="rect">
            <a:avLst/>
          </a:prstGeom>
        </p:spPr>
      </p:pic>
      <p:pic>
        <p:nvPicPr>
          <p:cNvPr id="19" name="gelo.mp3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635895" y="4869161"/>
            <a:ext cx="243681" cy="243681"/>
          </a:xfrm>
          <a:prstGeom prst="rect">
            <a:avLst/>
          </a:prstGeom>
        </p:spPr>
      </p:pic>
      <p:pic>
        <p:nvPicPr>
          <p:cNvPr id="20" name="grossa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3635897" y="5273550"/>
            <a:ext cx="243681" cy="243681"/>
          </a:xfrm>
          <a:prstGeom prst="rect">
            <a:avLst/>
          </a:prstGeom>
        </p:spPr>
      </p:pic>
      <p:pic>
        <p:nvPicPr>
          <p:cNvPr id="27" name="lampo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3635894" y="5705598"/>
            <a:ext cx="243682" cy="2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2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7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0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3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2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74892"/>
              </p:ext>
            </p:extLst>
          </p:nvPr>
        </p:nvGraphicFramePr>
        <p:xfrm>
          <a:off x="179512" y="448032"/>
          <a:ext cx="8712968" cy="60053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/>
                <a:gridCol w="1918891"/>
                <a:gridCol w="1632181"/>
                <a:gridCol w="1440160"/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à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‘partorire’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fəˈʎ:a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atr</a:t>
                      </a:r>
                      <a:r>
                        <a:rPr lang="it-IT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òni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‘matrimonio’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matrəˈm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ɔnj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nèv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‘nevica’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ɛv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əkə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ó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‘signorina’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siɲ:oˈ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rin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èll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ɛl: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rr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éd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‘corredo’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kuˈr:edə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angh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[ˈsa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gə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ilë</a:t>
                      </a:r>
                      <a:endParaRPr lang="it-IT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‘brina’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ʃilə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mbë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‘tempo’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timbə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‘vento’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vində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(i)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‘fidanzato’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ʦɛ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(i)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tə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CONSONANTI  2</a:t>
            </a:r>
          </a:p>
        </p:txBody>
      </p:sp>
      <p:sp>
        <p:nvSpPr>
          <p:cNvPr id="4" name="Homepage">
            <a:hlinkClick r:id="rId5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1024096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1472836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1954824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2436598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2868646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966" y="3300694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04" y="3804750"/>
            <a:ext cx="243682" cy="243682"/>
          </a:xfrm>
          <a:prstGeom prst="rect">
            <a:avLst/>
          </a:prstGeom>
        </p:spPr>
      </p:pic>
      <p:pic>
        <p:nvPicPr>
          <p:cNvPr id="25" name="22. sc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628" y="4236798"/>
            <a:ext cx="243682" cy="243682"/>
          </a:xfrm>
          <a:prstGeom prst="rect">
            <a:avLst/>
          </a:prstGeom>
        </p:spPr>
      </p:pic>
      <p:pic>
        <p:nvPicPr>
          <p:cNvPr id="27" name="3. t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04" y="4668846"/>
            <a:ext cx="243682" cy="243682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07504" y="65253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*Si</a:t>
            </a:r>
            <a:r>
              <a:rPr lang="it-IT" dirty="0" smtClean="0">
                <a:latin typeface="Times New Roman" pitchFamily="18" charset="0"/>
                <a:ea typeface="Calibri"/>
                <a:cs typeface="Times New Roman" pitchFamily="18" charset="0"/>
              </a:rPr>
              <a:t> consiglia di trascrivere la j solo quando è preceduta da vocale i.</a:t>
            </a:r>
            <a:endParaRPr lang="it-IT" dirty="0"/>
          </a:p>
        </p:txBody>
      </p:sp>
      <p:pic>
        <p:nvPicPr>
          <p:cNvPr id="30" name="18.1 v ok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048" y="5195929"/>
            <a:ext cx="243682" cy="243682"/>
          </a:xfrm>
          <a:prstGeom prst="rect">
            <a:avLst/>
          </a:prstGeom>
        </p:spPr>
      </p:pic>
      <p:pic>
        <p:nvPicPr>
          <p:cNvPr id="31" name="34 ts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048" y="5676958"/>
            <a:ext cx="243682" cy="243682"/>
          </a:xfrm>
          <a:prstGeom prst="rect">
            <a:avLst/>
          </a:prstGeom>
        </p:spPr>
      </p:pic>
      <p:pic>
        <p:nvPicPr>
          <p:cNvPr id="32" name="25 ok mia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048" y="6181014"/>
            <a:ext cx="243682" cy="243682"/>
          </a:xfrm>
          <a:prstGeom prst="rect">
            <a:avLst/>
          </a:prstGeom>
        </p:spPr>
      </p:pic>
      <p:pic>
        <p:nvPicPr>
          <p:cNvPr id="5" name="partorire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19872" y="1021260"/>
            <a:ext cx="249353" cy="249353"/>
          </a:xfrm>
          <a:prstGeom prst="rect">
            <a:avLst/>
          </a:prstGeom>
        </p:spPr>
      </p:pic>
      <p:pic>
        <p:nvPicPr>
          <p:cNvPr id="6" name="matrimonio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25543" y="1472836"/>
            <a:ext cx="243682" cy="243682"/>
          </a:xfrm>
          <a:prstGeom prst="rect">
            <a:avLst/>
          </a:prstGeom>
        </p:spPr>
      </p:pic>
      <p:pic>
        <p:nvPicPr>
          <p:cNvPr id="7" name="nevica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3419872" y="1954824"/>
            <a:ext cx="243682" cy="243682"/>
          </a:xfrm>
          <a:prstGeom prst="rect">
            <a:avLst/>
          </a:prstGeom>
        </p:spPr>
      </p:pic>
      <p:pic>
        <p:nvPicPr>
          <p:cNvPr id="8" name="signorina.mp3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25543" y="2436598"/>
            <a:ext cx="243682" cy="243682"/>
          </a:xfrm>
          <a:prstGeom prst="rect">
            <a:avLst/>
          </a:prstGeom>
        </p:spPr>
      </p:pic>
      <p:pic>
        <p:nvPicPr>
          <p:cNvPr id="10" name="pelle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3425543" y="2868646"/>
            <a:ext cx="243682" cy="243682"/>
          </a:xfrm>
          <a:prstGeom prst="rect">
            <a:avLst/>
          </a:prstGeom>
        </p:spPr>
      </p:pic>
      <p:pic>
        <p:nvPicPr>
          <p:cNvPr id="11" name="corredo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/>
          <a:stretch>
            <a:fillRect/>
          </a:stretch>
        </p:blipFill>
        <p:spPr>
          <a:xfrm>
            <a:off x="3425543" y="3300694"/>
            <a:ext cx="243682" cy="243682"/>
          </a:xfrm>
          <a:prstGeom prst="rect">
            <a:avLst/>
          </a:prstGeom>
        </p:spPr>
      </p:pic>
      <p:pic>
        <p:nvPicPr>
          <p:cNvPr id="12" name="sangue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414200" y="3799079"/>
            <a:ext cx="249353" cy="249353"/>
          </a:xfrm>
          <a:prstGeom prst="rect">
            <a:avLst/>
          </a:prstGeom>
        </p:spPr>
      </p:pic>
      <p:pic>
        <p:nvPicPr>
          <p:cNvPr id="16" name="brina.mp3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25543" y="4236798"/>
            <a:ext cx="243682" cy="243682"/>
          </a:xfrm>
          <a:prstGeom prst="rect">
            <a:avLst/>
          </a:prstGeom>
        </p:spPr>
      </p:pic>
      <p:pic>
        <p:nvPicPr>
          <p:cNvPr id="20" name="tempo.mp3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3414199" y="4663175"/>
            <a:ext cx="249353" cy="249353"/>
          </a:xfrm>
          <a:prstGeom prst="rect">
            <a:avLst/>
          </a:prstGeom>
        </p:spPr>
      </p:pic>
      <p:pic>
        <p:nvPicPr>
          <p:cNvPr id="22" name="vento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25543" y="5195929"/>
            <a:ext cx="249353" cy="249353"/>
          </a:xfrm>
          <a:prstGeom prst="rect">
            <a:avLst/>
          </a:prstGeom>
        </p:spPr>
      </p:pic>
      <p:pic>
        <p:nvPicPr>
          <p:cNvPr id="24" name="fidanzato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3414198" y="5676958"/>
            <a:ext cx="249353" cy="249353"/>
          </a:xfrm>
          <a:prstGeom prst="rect">
            <a:avLst/>
          </a:prstGeom>
        </p:spPr>
      </p:pic>
      <p:pic>
        <p:nvPicPr>
          <p:cNvPr id="33" name="25 esempio.wav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414198" y="6181014"/>
            <a:ext cx="243682" cy="2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3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3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7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9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2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459</Words>
  <Application>Microsoft Office PowerPoint</Application>
  <PresentationFormat>Presentazione su schermo (4:3)</PresentationFormat>
  <Paragraphs>201</Paragraphs>
  <Slides>5</Slides>
  <Notes>0</Notes>
  <HiddenSlides>0</HiddenSlides>
  <MMClips>70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89</cp:revision>
  <dcterms:created xsi:type="dcterms:W3CDTF">2017-04-16T16:01:58Z</dcterms:created>
  <dcterms:modified xsi:type="dcterms:W3CDTF">2017-12-15T11:51:10Z</dcterms:modified>
</cp:coreProperties>
</file>