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4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audio" Target="../media/media13.wma"/><Relationship Id="rId3" Type="http://schemas.microsoft.com/office/2007/relationships/media" Target="../media/media2.wma"/><Relationship Id="rId21" Type="http://schemas.microsoft.com/office/2007/relationships/media" Target="../media/media11.wma"/><Relationship Id="rId34" Type="http://schemas.openxmlformats.org/officeDocument/2006/relationships/slide" Target="slide2.xml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microsoft.com/office/2007/relationships/media" Target="../media/media13.wma"/><Relationship Id="rId33" Type="http://schemas.openxmlformats.org/officeDocument/2006/relationships/slideLayout" Target="../slideLayouts/slideLayout7.xml"/><Relationship Id="rId38" Type="http://schemas.openxmlformats.org/officeDocument/2006/relationships/image" Target="../media/image7.png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wma"/><Relationship Id="rId29" Type="http://schemas.microsoft.com/office/2007/relationships/media" Target="../media/media15.mp3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audio" Target="../media/media12.wma"/><Relationship Id="rId32" Type="http://schemas.openxmlformats.org/officeDocument/2006/relationships/audio" Target="../media/media16.WMA"/><Relationship Id="rId37" Type="http://schemas.openxmlformats.org/officeDocument/2006/relationships/image" Target="../media/image6.pn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microsoft.com/office/2007/relationships/media" Target="../media/media12.wma"/><Relationship Id="rId28" Type="http://schemas.openxmlformats.org/officeDocument/2006/relationships/audio" Target="../media/media14.wma"/><Relationship Id="rId36" Type="http://schemas.openxmlformats.org/officeDocument/2006/relationships/image" Target="../media/image5.png"/><Relationship Id="rId10" Type="http://schemas.openxmlformats.org/officeDocument/2006/relationships/audio" Target="../media/media5.wma"/><Relationship Id="rId19" Type="http://schemas.microsoft.com/office/2007/relationships/media" Target="../media/media10.wma"/><Relationship Id="rId31" Type="http://schemas.microsoft.com/office/2007/relationships/media" Target="../media/media16.WMA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1.wma"/><Relationship Id="rId27" Type="http://schemas.microsoft.com/office/2007/relationships/media" Target="../media/media14.wma"/><Relationship Id="rId30" Type="http://schemas.openxmlformats.org/officeDocument/2006/relationships/audio" Target="../media/media15.mp3"/><Relationship Id="rId3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3.wma"/><Relationship Id="rId18" Type="http://schemas.openxmlformats.org/officeDocument/2006/relationships/audio" Target="../media/media25.wma"/><Relationship Id="rId26" Type="http://schemas.openxmlformats.org/officeDocument/2006/relationships/audio" Target="../media/media29.wma"/><Relationship Id="rId39" Type="http://schemas.microsoft.com/office/2007/relationships/media" Target="../media/media36.WMA"/><Relationship Id="rId3" Type="http://schemas.microsoft.com/office/2007/relationships/media" Target="../media/media18.wma"/><Relationship Id="rId21" Type="http://schemas.microsoft.com/office/2007/relationships/media" Target="../media/media27.wma"/><Relationship Id="rId34" Type="http://schemas.openxmlformats.org/officeDocument/2006/relationships/audio" Target="../media/media33.wma"/><Relationship Id="rId42" Type="http://schemas.openxmlformats.org/officeDocument/2006/relationships/audio" Target="../media/media37.WMA"/><Relationship Id="rId47" Type="http://schemas.openxmlformats.org/officeDocument/2006/relationships/slideLayout" Target="../slideLayouts/slideLayout7.xml"/><Relationship Id="rId50" Type="http://schemas.openxmlformats.org/officeDocument/2006/relationships/image" Target="../media/image8.png"/><Relationship Id="rId7" Type="http://schemas.microsoft.com/office/2007/relationships/media" Target="../media/media20.wma"/><Relationship Id="rId12" Type="http://schemas.openxmlformats.org/officeDocument/2006/relationships/audio" Target="../media/media22.wma"/><Relationship Id="rId17" Type="http://schemas.microsoft.com/office/2007/relationships/media" Target="../media/media25.wma"/><Relationship Id="rId25" Type="http://schemas.microsoft.com/office/2007/relationships/media" Target="../media/media29.wma"/><Relationship Id="rId33" Type="http://schemas.microsoft.com/office/2007/relationships/media" Target="../media/media33.wma"/><Relationship Id="rId38" Type="http://schemas.openxmlformats.org/officeDocument/2006/relationships/audio" Target="../media/media35.WMA"/><Relationship Id="rId46" Type="http://schemas.openxmlformats.org/officeDocument/2006/relationships/audio" Target="../media/media39.WMA"/><Relationship Id="rId2" Type="http://schemas.openxmlformats.org/officeDocument/2006/relationships/audio" Target="../media/media17.wma"/><Relationship Id="rId16" Type="http://schemas.openxmlformats.org/officeDocument/2006/relationships/audio" Target="../media/media24.wma"/><Relationship Id="rId20" Type="http://schemas.openxmlformats.org/officeDocument/2006/relationships/audio" Target="../media/media26.wma"/><Relationship Id="rId29" Type="http://schemas.microsoft.com/office/2007/relationships/media" Target="../media/media31.wma"/><Relationship Id="rId41" Type="http://schemas.microsoft.com/office/2007/relationships/media" Target="../media/media37.WMA"/><Relationship Id="rId1" Type="http://schemas.microsoft.com/office/2007/relationships/media" Target="../media/media17.wma"/><Relationship Id="rId6" Type="http://schemas.openxmlformats.org/officeDocument/2006/relationships/audio" Target="../media/media19.wma"/><Relationship Id="rId11" Type="http://schemas.microsoft.com/office/2007/relationships/media" Target="../media/media22.wma"/><Relationship Id="rId24" Type="http://schemas.openxmlformats.org/officeDocument/2006/relationships/audio" Target="../media/media28.wma"/><Relationship Id="rId32" Type="http://schemas.openxmlformats.org/officeDocument/2006/relationships/audio" Target="../media/media32.wma"/><Relationship Id="rId37" Type="http://schemas.microsoft.com/office/2007/relationships/media" Target="../media/media35.WMA"/><Relationship Id="rId40" Type="http://schemas.openxmlformats.org/officeDocument/2006/relationships/audio" Target="../media/media36.WMA"/><Relationship Id="rId45" Type="http://schemas.microsoft.com/office/2007/relationships/media" Target="../media/media39.WMA"/><Relationship Id="rId5" Type="http://schemas.microsoft.com/office/2007/relationships/media" Target="../media/media19.wma"/><Relationship Id="rId15" Type="http://schemas.microsoft.com/office/2007/relationships/media" Target="../media/media24.wma"/><Relationship Id="rId23" Type="http://schemas.microsoft.com/office/2007/relationships/media" Target="../media/media28.wma"/><Relationship Id="rId28" Type="http://schemas.openxmlformats.org/officeDocument/2006/relationships/audio" Target="../media/media30.wma"/><Relationship Id="rId36" Type="http://schemas.openxmlformats.org/officeDocument/2006/relationships/audio" Target="../media/media34.WMA"/><Relationship Id="rId49" Type="http://schemas.openxmlformats.org/officeDocument/2006/relationships/image" Target="../media/image6.png"/><Relationship Id="rId10" Type="http://schemas.openxmlformats.org/officeDocument/2006/relationships/audio" Target="../media/media21.wma"/><Relationship Id="rId19" Type="http://schemas.microsoft.com/office/2007/relationships/media" Target="../media/media26.wma"/><Relationship Id="rId31" Type="http://schemas.microsoft.com/office/2007/relationships/media" Target="../media/media32.wma"/><Relationship Id="rId44" Type="http://schemas.openxmlformats.org/officeDocument/2006/relationships/audio" Target="../media/media38.wma"/><Relationship Id="rId52" Type="http://schemas.openxmlformats.org/officeDocument/2006/relationships/image" Target="../media/image7.png"/><Relationship Id="rId4" Type="http://schemas.openxmlformats.org/officeDocument/2006/relationships/audio" Target="../media/media18.wma"/><Relationship Id="rId9" Type="http://schemas.microsoft.com/office/2007/relationships/media" Target="../media/media21.wma"/><Relationship Id="rId14" Type="http://schemas.openxmlformats.org/officeDocument/2006/relationships/audio" Target="../media/media23.wma"/><Relationship Id="rId22" Type="http://schemas.openxmlformats.org/officeDocument/2006/relationships/audio" Target="../media/media27.wma"/><Relationship Id="rId27" Type="http://schemas.microsoft.com/office/2007/relationships/media" Target="../media/media30.wma"/><Relationship Id="rId30" Type="http://schemas.openxmlformats.org/officeDocument/2006/relationships/audio" Target="../media/media31.wma"/><Relationship Id="rId35" Type="http://schemas.microsoft.com/office/2007/relationships/media" Target="../media/media34.WMA"/><Relationship Id="rId43" Type="http://schemas.microsoft.com/office/2007/relationships/media" Target="../media/media38.wma"/><Relationship Id="rId48" Type="http://schemas.openxmlformats.org/officeDocument/2006/relationships/slide" Target="slide2.xml"/><Relationship Id="rId8" Type="http://schemas.openxmlformats.org/officeDocument/2006/relationships/audio" Target="../media/media20.wma"/><Relationship Id="rId5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46.wma"/><Relationship Id="rId18" Type="http://schemas.openxmlformats.org/officeDocument/2006/relationships/audio" Target="../media/media48.wma"/><Relationship Id="rId26" Type="http://schemas.openxmlformats.org/officeDocument/2006/relationships/audio" Target="../media/media52.wma"/><Relationship Id="rId39" Type="http://schemas.microsoft.com/office/2007/relationships/media" Target="../media/media59.wma"/><Relationship Id="rId3" Type="http://schemas.microsoft.com/office/2007/relationships/media" Target="../media/media41.wma"/><Relationship Id="rId21" Type="http://schemas.microsoft.com/office/2007/relationships/media" Target="../media/media50.wma"/><Relationship Id="rId34" Type="http://schemas.openxmlformats.org/officeDocument/2006/relationships/audio" Target="../media/media56.wma"/><Relationship Id="rId42" Type="http://schemas.openxmlformats.org/officeDocument/2006/relationships/audio" Target="../media/media60.wma"/><Relationship Id="rId47" Type="http://schemas.openxmlformats.org/officeDocument/2006/relationships/image" Target="../media/image4.png"/><Relationship Id="rId50" Type="http://schemas.openxmlformats.org/officeDocument/2006/relationships/image" Target="../media/image7.png"/><Relationship Id="rId7" Type="http://schemas.microsoft.com/office/2007/relationships/media" Target="../media/media43.wma"/><Relationship Id="rId12" Type="http://schemas.openxmlformats.org/officeDocument/2006/relationships/audio" Target="../media/media45.wma"/><Relationship Id="rId17" Type="http://schemas.microsoft.com/office/2007/relationships/media" Target="../media/media48.wma"/><Relationship Id="rId25" Type="http://schemas.microsoft.com/office/2007/relationships/media" Target="../media/media52.wma"/><Relationship Id="rId33" Type="http://schemas.microsoft.com/office/2007/relationships/media" Target="../media/media56.wma"/><Relationship Id="rId38" Type="http://schemas.openxmlformats.org/officeDocument/2006/relationships/audio" Target="../media/media58.WMA"/><Relationship Id="rId46" Type="http://schemas.openxmlformats.org/officeDocument/2006/relationships/slide" Target="slide2.xml"/><Relationship Id="rId2" Type="http://schemas.openxmlformats.org/officeDocument/2006/relationships/audio" Target="../media/media40.wma"/><Relationship Id="rId16" Type="http://schemas.openxmlformats.org/officeDocument/2006/relationships/audio" Target="../media/media47.wma"/><Relationship Id="rId20" Type="http://schemas.openxmlformats.org/officeDocument/2006/relationships/audio" Target="../media/media49.wma"/><Relationship Id="rId29" Type="http://schemas.microsoft.com/office/2007/relationships/media" Target="../media/media54.wma"/><Relationship Id="rId41" Type="http://schemas.microsoft.com/office/2007/relationships/media" Target="../media/media60.wma"/><Relationship Id="rId1" Type="http://schemas.microsoft.com/office/2007/relationships/media" Target="../media/media40.wma"/><Relationship Id="rId6" Type="http://schemas.openxmlformats.org/officeDocument/2006/relationships/audio" Target="../media/media42.wma"/><Relationship Id="rId11" Type="http://schemas.microsoft.com/office/2007/relationships/media" Target="../media/media45.wma"/><Relationship Id="rId24" Type="http://schemas.openxmlformats.org/officeDocument/2006/relationships/audio" Target="../media/media51.wma"/><Relationship Id="rId32" Type="http://schemas.openxmlformats.org/officeDocument/2006/relationships/audio" Target="../media/media55.wma"/><Relationship Id="rId37" Type="http://schemas.microsoft.com/office/2007/relationships/media" Target="../media/media58.WMA"/><Relationship Id="rId40" Type="http://schemas.openxmlformats.org/officeDocument/2006/relationships/audio" Target="../media/media59.wma"/><Relationship Id="rId45" Type="http://schemas.openxmlformats.org/officeDocument/2006/relationships/slideLayout" Target="../slideLayouts/slideLayout7.xml"/><Relationship Id="rId5" Type="http://schemas.microsoft.com/office/2007/relationships/media" Target="../media/media42.wma"/><Relationship Id="rId15" Type="http://schemas.microsoft.com/office/2007/relationships/media" Target="../media/media47.wma"/><Relationship Id="rId23" Type="http://schemas.microsoft.com/office/2007/relationships/media" Target="../media/media51.wma"/><Relationship Id="rId28" Type="http://schemas.openxmlformats.org/officeDocument/2006/relationships/audio" Target="../media/media53.wma"/><Relationship Id="rId36" Type="http://schemas.openxmlformats.org/officeDocument/2006/relationships/audio" Target="../media/media57.WMA"/><Relationship Id="rId49" Type="http://schemas.openxmlformats.org/officeDocument/2006/relationships/image" Target="../media/image5.png"/><Relationship Id="rId10" Type="http://schemas.openxmlformats.org/officeDocument/2006/relationships/audio" Target="../media/media44.wma"/><Relationship Id="rId19" Type="http://schemas.microsoft.com/office/2007/relationships/media" Target="../media/media49.wma"/><Relationship Id="rId31" Type="http://schemas.microsoft.com/office/2007/relationships/media" Target="../media/media55.wma"/><Relationship Id="rId44" Type="http://schemas.openxmlformats.org/officeDocument/2006/relationships/audio" Target="../media/media61.WMA"/><Relationship Id="rId4" Type="http://schemas.openxmlformats.org/officeDocument/2006/relationships/audio" Target="../media/media41.wma"/><Relationship Id="rId9" Type="http://schemas.microsoft.com/office/2007/relationships/media" Target="../media/media44.wma"/><Relationship Id="rId14" Type="http://schemas.openxmlformats.org/officeDocument/2006/relationships/audio" Target="../media/media46.wma"/><Relationship Id="rId22" Type="http://schemas.openxmlformats.org/officeDocument/2006/relationships/audio" Target="../media/media50.wma"/><Relationship Id="rId27" Type="http://schemas.microsoft.com/office/2007/relationships/media" Target="../media/media53.wma"/><Relationship Id="rId30" Type="http://schemas.openxmlformats.org/officeDocument/2006/relationships/audio" Target="../media/media54.wma"/><Relationship Id="rId35" Type="http://schemas.microsoft.com/office/2007/relationships/media" Target="../media/media57.WMA"/><Relationship Id="rId43" Type="http://schemas.microsoft.com/office/2007/relationships/media" Target="../media/media61.WMA"/><Relationship Id="rId48" Type="http://schemas.openxmlformats.org/officeDocument/2006/relationships/image" Target="../media/image6.png"/><Relationship Id="rId8" Type="http://schemas.openxmlformats.org/officeDocument/2006/relationships/audio" Target="../media/media43.wm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5.wma"/><Relationship Id="rId3" Type="http://schemas.microsoft.com/office/2007/relationships/media" Target="../media/media63.wma"/><Relationship Id="rId7" Type="http://schemas.microsoft.com/office/2007/relationships/media" Target="../media/media65.wma"/><Relationship Id="rId12" Type="http://schemas.openxmlformats.org/officeDocument/2006/relationships/image" Target="../media/image4.png"/><Relationship Id="rId2" Type="http://schemas.openxmlformats.org/officeDocument/2006/relationships/audio" Target="../media/media62.wma"/><Relationship Id="rId1" Type="http://schemas.microsoft.com/office/2007/relationships/media" Target="../media/media62.wma"/><Relationship Id="rId6" Type="http://schemas.openxmlformats.org/officeDocument/2006/relationships/audio" Target="../media/media64.wma"/><Relationship Id="rId11" Type="http://schemas.openxmlformats.org/officeDocument/2006/relationships/image" Target="../media/image5.png"/><Relationship Id="rId5" Type="http://schemas.microsoft.com/office/2007/relationships/media" Target="../media/media64.wma"/><Relationship Id="rId10" Type="http://schemas.openxmlformats.org/officeDocument/2006/relationships/slide" Target="slide2.xml"/><Relationship Id="rId4" Type="http://schemas.openxmlformats.org/officeDocument/2006/relationships/audio" Target="../media/media63.wma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hlinkClick r:id="rId2" action="ppaction://hlinksldjump"/>
          </p:cNvPr>
          <p:cNvSpPr/>
          <p:nvPr/>
        </p:nvSpPr>
        <p:spPr>
          <a:xfrm rot="5400000">
            <a:off x="-323966" y="692118"/>
            <a:ext cx="4247317" cy="3240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317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Alfabeto </a:t>
            </a:r>
          </a:p>
          <a:p>
            <a:pPr algn="ctr"/>
            <a:r>
              <a:rPr lang="it-IT" sz="6600" b="1" cap="none" spc="0" dirty="0" smtClean="0">
                <a:ln w="317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dei </a:t>
            </a:r>
          </a:p>
          <a:p>
            <a:pPr algn="ctr"/>
            <a:r>
              <a:rPr lang="it-IT" sz="6600" b="1" cap="none" spc="0" dirty="0" smtClean="0">
                <a:ln w="317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dialetti</a:t>
            </a:r>
          </a:p>
          <a:p>
            <a:pPr algn="ctr"/>
            <a:r>
              <a:rPr lang="it-IT" sz="6600" b="1" cap="none" spc="0" dirty="0" smtClean="0">
                <a:ln w="317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lucani</a:t>
            </a:r>
            <a:endParaRPr lang="it-IT" sz="6600" b="1" cap="none" spc="0" dirty="0">
              <a:ln w="31750">
                <a:solidFill>
                  <a:srgbClr val="0070C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1031024" cy="100240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Tesoro\Desktop\Immag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962289" cy="127069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5328592" cy="626469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179511" y="4561964"/>
            <a:ext cx="324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>
                  <a:solidFill>
                    <a:srgbClr val="0070C0"/>
                  </a:solidFill>
                </a:ln>
              </a:rPr>
              <a:t>Atella</a:t>
            </a:r>
            <a:endParaRPr lang="it-IT" b="1" dirty="0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37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rId2" action="ppaction://hlinksldjump"/>
          </p:cNvPr>
          <p:cNvSpPr/>
          <p:nvPr/>
        </p:nvSpPr>
        <p:spPr>
          <a:xfrm>
            <a:off x="539552" y="3501008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Vocali  1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ttangolo 3">
            <a:hlinkClick r:id="" action="ppaction://noaction"/>
          </p:cNvPr>
          <p:cNvSpPr/>
          <p:nvPr/>
        </p:nvSpPr>
        <p:spPr>
          <a:xfrm>
            <a:off x="4094846" y="1844824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Consonanti  1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>
            <a:hlinkClick r:id="" action="ppaction://noaction"/>
          </p:cNvPr>
          <p:cNvSpPr/>
          <p:nvPr/>
        </p:nvSpPr>
        <p:spPr>
          <a:xfrm>
            <a:off x="4094846" y="5157192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Consonanti  </a:t>
            </a:r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3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3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ALFABETO DEI DIALETTI LUCANI</a:t>
            </a:r>
          </a:p>
        </p:txBody>
      </p:sp>
      <p:sp>
        <p:nvSpPr>
          <p:cNvPr id="6" name="Rettangolo 5">
            <a:hlinkClick r:id="" action="ppaction://noaction"/>
          </p:cNvPr>
          <p:cNvSpPr/>
          <p:nvPr/>
        </p:nvSpPr>
        <p:spPr>
          <a:xfrm>
            <a:off x="4067944" y="3547174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Consonanti  2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8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06488"/>
              </p:ext>
            </p:extLst>
          </p:nvPr>
        </p:nvGraphicFramePr>
        <p:xfrm>
          <a:off x="179512" y="548680"/>
          <a:ext cx="8712968" cy="4155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/>
                <a:gridCol w="2184243"/>
                <a:gridCol w="1632181"/>
                <a:gridCol w="1725904"/>
                <a:gridCol w="180248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s’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acc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‘si sposa’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s_aˈk:asə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‘neve’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e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nevə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461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mënë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‘donna’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ɛ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fɛmənə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scàp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‘celibe’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ə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spc="-15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400" b="0" spc="-1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skap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400" b="0" spc="-1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400" b="0" spc="-15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63624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‘peli’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pilə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uagli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‘ragazzo’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waˈʎ:onə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dd’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ssë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‘le ossa</a:t>
                      </a: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ɔ</a:t>
                      </a:r>
                      <a:endParaRPr lang="it-IT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[d:_ˈ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ɔ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ss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:ə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ù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rd</a:t>
                      </a:r>
                      <a:r>
                        <a:rPr lang="it-IT" sz="2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ë</a:t>
                      </a:r>
                      <a:endParaRPr lang="it-IT" sz="2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‘sordo’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surd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08000" marT="0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2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VOCALI  1</a:t>
            </a:r>
          </a:p>
        </p:txBody>
      </p:sp>
      <p:sp>
        <p:nvSpPr>
          <p:cNvPr id="4" name="Homepage">
            <a:hlinkClick r:id="rId3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15. centrale bassa non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1102568"/>
            <a:ext cx="243682" cy="243682"/>
          </a:xfrm>
          <a:prstGeom prst="rect">
            <a:avLst/>
          </a:prstGeom>
        </p:spPr>
      </p:pic>
      <p:pic>
        <p:nvPicPr>
          <p:cNvPr id="11" name="7. anteriore medio-alta non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9494" y="1601142"/>
            <a:ext cx="234086" cy="234086"/>
          </a:xfrm>
          <a:prstGeom prst="rect">
            <a:avLst/>
          </a:prstGeom>
        </p:spPr>
      </p:pic>
      <p:pic>
        <p:nvPicPr>
          <p:cNvPr id="13" name="11. anteriore medio-alta non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105198"/>
            <a:ext cx="243682" cy="243682"/>
          </a:xfrm>
          <a:prstGeom prst="rect">
            <a:avLst/>
          </a:prstGeom>
        </p:spPr>
      </p:pic>
      <p:pic>
        <p:nvPicPr>
          <p:cNvPr id="15" name="10. centrale medio-alta non labializzata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564904"/>
            <a:ext cx="243682" cy="243682"/>
          </a:xfrm>
          <a:prstGeom prst="rect">
            <a:avLst/>
          </a:prstGeom>
        </p:spPr>
      </p:pic>
      <p:pic>
        <p:nvPicPr>
          <p:cNvPr id="17" name="1. anteriore alta non labializzata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996952"/>
            <a:ext cx="243682" cy="243682"/>
          </a:xfrm>
          <a:prstGeom prst="rect">
            <a:avLst/>
          </a:prstGeom>
        </p:spPr>
      </p:pic>
      <p:pic>
        <p:nvPicPr>
          <p:cNvPr id="22" name="9. posteriore medio-alta labializzat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3528666"/>
            <a:ext cx="243682" cy="243682"/>
          </a:xfrm>
          <a:prstGeom prst="rect">
            <a:avLst/>
          </a:prstGeom>
        </p:spPr>
      </p:pic>
      <p:pic>
        <p:nvPicPr>
          <p:cNvPr id="24" name="13. posteriore medio-bassa labializzata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3960714"/>
            <a:ext cx="243682" cy="243682"/>
          </a:xfrm>
          <a:prstGeom prst="rect">
            <a:avLst/>
          </a:prstGeom>
        </p:spPr>
      </p:pic>
      <p:pic>
        <p:nvPicPr>
          <p:cNvPr id="32" name="25. posteriore alta labializzata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7958" y="4437112"/>
            <a:ext cx="243682" cy="243682"/>
          </a:xfrm>
          <a:prstGeom prst="rect">
            <a:avLst/>
          </a:prstGeom>
        </p:spPr>
      </p:pic>
      <p:pic>
        <p:nvPicPr>
          <p:cNvPr id="7" name="I.13. Carta 1 Si sposa (uomo.wma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358754" y="1109372"/>
            <a:ext cx="304800" cy="304800"/>
          </a:xfrm>
          <a:prstGeom prst="rect">
            <a:avLst/>
          </a:prstGeom>
        </p:spPr>
      </p:pic>
      <p:pic>
        <p:nvPicPr>
          <p:cNvPr id="10" name="III.1. Carta 2 Ossa.wma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405646" y="3946488"/>
            <a:ext cx="257908" cy="257908"/>
          </a:xfrm>
          <a:prstGeom prst="rect">
            <a:avLst/>
          </a:prstGeom>
        </p:spPr>
      </p:pic>
      <p:pic>
        <p:nvPicPr>
          <p:cNvPr id="12" name="I.20. Celibe.wma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412642" y="2562228"/>
            <a:ext cx="258141" cy="258141"/>
          </a:xfrm>
          <a:prstGeom prst="rect">
            <a:avLst/>
          </a:prstGeom>
        </p:spPr>
      </p:pic>
      <p:pic>
        <p:nvPicPr>
          <p:cNvPr id="14" name="III.2. Carta 2 Peli.wma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3419872" y="2969096"/>
            <a:ext cx="271538" cy="271538"/>
          </a:xfrm>
          <a:prstGeom prst="rect">
            <a:avLst/>
          </a:prstGeom>
        </p:spPr>
      </p:pic>
      <p:pic>
        <p:nvPicPr>
          <p:cNvPr id="19" name="III.17. Carta Sordo.wma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419872" y="4409816"/>
            <a:ext cx="270978" cy="270978"/>
          </a:xfrm>
          <a:prstGeom prst="rect">
            <a:avLst/>
          </a:prstGeom>
        </p:spPr>
      </p:pic>
      <p:pic>
        <p:nvPicPr>
          <p:cNvPr id="21" name="I.4. Carta 1 Ragazzo.wma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399233" y="3376266"/>
            <a:ext cx="304800" cy="304800"/>
          </a:xfrm>
          <a:prstGeom prst="rect">
            <a:avLst/>
          </a:prstGeom>
        </p:spPr>
      </p:pic>
      <p:pic>
        <p:nvPicPr>
          <p:cNvPr id="5" name="donna.mp3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389313" y="2044080"/>
            <a:ext cx="304800" cy="304800"/>
          </a:xfrm>
          <a:prstGeom prst="rect">
            <a:avLst/>
          </a:prstGeom>
        </p:spPr>
      </p:pic>
      <p:pic>
        <p:nvPicPr>
          <p:cNvPr id="9" name="neve.WMA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355833" y="1601142"/>
            <a:ext cx="307721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9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4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1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11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1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66736"/>
              </p:ext>
            </p:extLst>
          </p:nvPr>
        </p:nvGraphicFramePr>
        <p:xfrm>
          <a:off x="216365" y="476672"/>
          <a:ext cx="8712968" cy="589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/>
                <a:gridCol w="2160240"/>
                <a:gridCol w="2267403"/>
                <a:gridCol w="792088"/>
                <a:gridCol w="205307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ellafàttë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‘bella’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b:ell</a:t>
                      </a:r>
                      <a:r>
                        <a:rPr lang="it-IT" sz="23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aˈ</a:t>
                      </a:r>
                      <a:r>
                        <a:rPr lang="it-IT" sz="23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fat: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c+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r>
                        <a:rPr lang="it-IT" sz="24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it-IT" sz="2400" b="1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òrl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‘schiena</a:t>
                      </a: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it-IT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kɔrlə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0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e, i ,</a:t>
                      </a:r>
                      <a:r>
                        <a:rPr lang="it-IT" sz="2000" b="1" spc="-1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0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fè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ëtë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‘fegato’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fɛkətə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rë</a:t>
                      </a:r>
                      <a:r>
                        <a:rPr lang="it-IT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ppèr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‘le lentiggini’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3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ə</a:t>
                      </a:r>
                      <a:r>
                        <a:rPr lang="it-IT" sz="23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3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p:ɛr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kjə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 + e, 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fà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‘guancia’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ʧ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fat:</a:t>
                      </a:r>
                      <a:r>
                        <a:rPr lang="it-IT" sz="2300" b="0" dirty="0" err="1" smtClean="0">
                          <a:latin typeface="Times New Roman"/>
                          <a:cs typeface="Times New Roman"/>
                        </a:rPr>
                        <a:t>ʃ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rèn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‘dente’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rɛndə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ìl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‘fiele’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fil</a:t>
                      </a:r>
                      <a:r>
                        <a:rPr lang="it-IT" sz="23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ə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g+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it-IT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rë</a:t>
                      </a:r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gg</a:t>
                      </a:r>
                      <a:r>
                        <a:rPr lang="it-IT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aramèdd</a:t>
                      </a:r>
                      <a:r>
                        <a:rPr lang="it-IT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b="0" dirty="0"/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 i polsi’</a:t>
                      </a:r>
                      <a:endParaRPr lang="it-IT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it-IT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[</a:t>
                      </a:r>
                      <a:r>
                        <a:rPr lang="it-IT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ə</a:t>
                      </a:r>
                      <a:r>
                        <a:rPr lang="it-IT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</a:t>
                      </a:r>
                      <a:r>
                        <a:rPr lang="it-IT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it-IT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ara</a:t>
                      </a: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ˈm</a:t>
                      </a:r>
                      <a:r>
                        <a:rPr lang="it-IT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ɛd:ə</a:t>
                      </a:r>
                      <a:r>
                        <a:rPr lang="it-IT" sz="2000" dirty="0" smtClean="0"/>
                        <a:t>]</a:t>
                      </a:r>
                      <a:endParaRPr lang="it-IT" sz="2000" dirty="0"/>
                    </a:p>
                  </a:txBody>
                  <a:tcPr marL="0" marR="108000" marT="0" marB="0" anchor="ctr"/>
                </a:tc>
              </a:tr>
              <a:tr h="430480"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it-IT" sz="20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e, i ,</a:t>
                      </a:r>
                      <a:r>
                        <a:rPr lang="it-IT" sz="2000" b="1" spc="-1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000" b="1" spc="-1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sàn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‘sangue’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saɳg</a:t>
                      </a:r>
                      <a:r>
                        <a:rPr lang="it-IT" sz="23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ə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00" marT="0" marB="0" anchor="ctr"/>
                </a:tc>
              </a:tr>
              <a:tr h="526856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rë</a:t>
                      </a:r>
                      <a:r>
                        <a:rPr lang="it-IT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gghi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àcc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‘il </a:t>
                      </a:r>
                      <a:r>
                        <a:rPr lang="it-IT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ghiaccio’</a:t>
                      </a:r>
                      <a:endParaRPr lang="it-IT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gj</a:t>
                      </a:r>
                      <a:endParaRPr kumimoji="0" lang="it-IT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3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ə</a:t>
                      </a:r>
                      <a:r>
                        <a:rPr lang="it-IT" sz="23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ˈ</a:t>
                      </a:r>
                      <a:r>
                        <a:rPr lang="it-IT" sz="23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g:jat:</a:t>
                      </a:r>
                      <a:r>
                        <a:rPr lang="it-IT" sz="2300" b="0" dirty="0" err="1" smtClean="0">
                          <a:latin typeface="Times New Roman"/>
                          <a:cs typeface="Times New Roman"/>
                        </a:rPr>
                        <a:t>ʃə</a:t>
                      </a:r>
                      <a:r>
                        <a:rPr lang="it-IT" sz="2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 + e, 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sën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érë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‘sereno’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ʤ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sənˈ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dʒerə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r>
                        <a:rPr lang="it-IT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ranzìdd</a:t>
                      </a:r>
                      <a:r>
                        <a:rPr lang="it-IT" sz="2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ëlë</a:t>
                      </a:r>
                      <a:endParaRPr lang="it-I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‘grandine’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</a:t>
                      </a:r>
                      <a:endParaRPr lang="it-IT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ɣranˈ</a:t>
                      </a:r>
                      <a:r>
                        <a:rPr lang="it-IT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dzid:ə</a:t>
                      </a:r>
                      <a:r>
                        <a:rPr lang="it-IT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CONSONANTI  1</a:t>
            </a:r>
          </a:p>
        </p:txBody>
      </p:sp>
      <p:sp>
        <p:nvSpPr>
          <p:cNvPr id="4" name="Homepage">
            <a:hlinkClick r:id="rId4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2. 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980728"/>
            <a:ext cx="243682" cy="243682"/>
          </a:xfrm>
          <a:prstGeom prst="rect">
            <a:avLst/>
          </a:prstGeom>
        </p:spPr>
      </p:pic>
      <p:pic>
        <p:nvPicPr>
          <p:cNvPr id="10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1602814"/>
            <a:ext cx="243682" cy="243682"/>
          </a:xfrm>
          <a:prstGeom prst="rect">
            <a:avLst/>
          </a:prstGeom>
        </p:spPr>
      </p:pic>
      <p:pic>
        <p:nvPicPr>
          <p:cNvPr id="12" name="7 kj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89336" y="2425146"/>
            <a:ext cx="243682" cy="243682"/>
          </a:xfrm>
          <a:prstGeom prst="rect">
            <a:avLst/>
          </a:prstGeom>
        </p:spPr>
      </p:pic>
      <p:pic>
        <p:nvPicPr>
          <p:cNvPr id="14" name="29 c e,i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2906864"/>
            <a:ext cx="243682" cy="243682"/>
          </a:xfrm>
          <a:prstGeom prst="rect">
            <a:avLst/>
          </a:prstGeom>
        </p:spPr>
      </p:pic>
      <p:pic>
        <p:nvPicPr>
          <p:cNvPr id="16" name="4 o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3269380"/>
            <a:ext cx="243682" cy="243682"/>
          </a:xfrm>
          <a:prstGeom prst="rect">
            <a:avLst/>
          </a:prstGeom>
        </p:spPr>
      </p:pic>
      <p:pic>
        <p:nvPicPr>
          <p:cNvPr id="20" name="20. d fricativ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0588" y="3633470"/>
            <a:ext cx="243682" cy="243682"/>
          </a:xfrm>
          <a:prstGeom prst="rect">
            <a:avLst/>
          </a:prstGeom>
        </p:spPr>
      </p:pic>
      <p:pic>
        <p:nvPicPr>
          <p:cNvPr id="22" name="17 ok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0588" y="4187786"/>
            <a:ext cx="243682" cy="243682"/>
          </a:xfrm>
          <a:prstGeom prst="rect">
            <a:avLst/>
          </a:prstGeom>
        </p:spPr>
      </p:pic>
      <p:pic>
        <p:nvPicPr>
          <p:cNvPr id="24" name="10 ok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0588" y="4581128"/>
            <a:ext cx="243682" cy="243682"/>
          </a:xfrm>
          <a:prstGeom prst="rect">
            <a:avLst/>
          </a:prstGeom>
        </p:spPr>
      </p:pic>
      <p:pic>
        <p:nvPicPr>
          <p:cNvPr id="26" name="8 ok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0588" y="5038732"/>
            <a:ext cx="243682" cy="243682"/>
          </a:xfrm>
          <a:prstGeom prst="rect">
            <a:avLst/>
          </a:prstGeom>
        </p:spPr>
      </p:pic>
      <p:pic>
        <p:nvPicPr>
          <p:cNvPr id="28" name="30 dg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5431545"/>
            <a:ext cx="243682" cy="24368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79512" y="6488668"/>
            <a:ext cx="628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 Si consiglia di utilizzare la q secondo le norme d’uso dell’italiano</a:t>
            </a:r>
            <a:endParaRPr lang="it-IT" dirty="0"/>
          </a:p>
        </p:txBody>
      </p:sp>
      <p:pic>
        <p:nvPicPr>
          <p:cNvPr id="31" name="23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5949280"/>
            <a:ext cx="243682" cy="243682"/>
          </a:xfrm>
          <a:prstGeom prst="rect">
            <a:avLst/>
          </a:prstGeom>
        </p:spPr>
      </p:pic>
      <p:pic>
        <p:nvPicPr>
          <p:cNvPr id="7" name="III.11. Lentiggini.wma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94534" y="2327685"/>
            <a:ext cx="285372" cy="285372"/>
          </a:xfrm>
          <a:prstGeom prst="rect">
            <a:avLst/>
          </a:prstGeom>
        </p:spPr>
      </p:pic>
      <p:pic>
        <p:nvPicPr>
          <p:cNvPr id="8" name="III.13. Bella,e.wma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36231" y="977835"/>
            <a:ext cx="243675" cy="243675"/>
          </a:xfrm>
          <a:prstGeom prst="rect">
            <a:avLst/>
          </a:prstGeom>
        </p:spPr>
      </p:pic>
      <p:pic>
        <p:nvPicPr>
          <p:cNvPr id="9" name="III.4. Carta Schiena.wma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20945" y="1484785"/>
            <a:ext cx="243680" cy="243680"/>
          </a:xfrm>
          <a:prstGeom prst="rect">
            <a:avLst/>
          </a:prstGeom>
        </p:spPr>
      </p:pic>
      <p:pic>
        <p:nvPicPr>
          <p:cNvPr id="11" name="III.3. Carta 1 Guancia.wma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478681" y="2775356"/>
            <a:ext cx="263016" cy="263016"/>
          </a:xfrm>
          <a:prstGeom prst="rect">
            <a:avLst/>
          </a:prstGeom>
        </p:spPr>
      </p:pic>
      <p:pic>
        <p:nvPicPr>
          <p:cNvPr id="17" name="III.7. Legenda 3 Fiele.wma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36231" y="3785772"/>
            <a:ext cx="251319" cy="251319"/>
          </a:xfrm>
          <a:prstGeom prst="rect">
            <a:avLst/>
          </a:prstGeom>
        </p:spPr>
      </p:pic>
      <p:pic>
        <p:nvPicPr>
          <p:cNvPr id="18" name="II.12. Ghiaccio.wma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08758" y="5016481"/>
            <a:ext cx="265933" cy="265933"/>
          </a:xfrm>
          <a:prstGeom prst="rect">
            <a:avLst/>
          </a:prstGeom>
        </p:spPr>
      </p:pic>
      <p:pic>
        <p:nvPicPr>
          <p:cNvPr id="5" name="dente.WMA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90384" y="3284659"/>
            <a:ext cx="274241" cy="274241"/>
          </a:xfrm>
          <a:prstGeom prst="rect">
            <a:avLst/>
          </a:prstGeom>
        </p:spPr>
      </p:pic>
      <p:pic>
        <p:nvPicPr>
          <p:cNvPr id="19" name="sangue.WMA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89855" y="4606351"/>
            <a:ext cx="236032" cy="236032"/>
          </a:xfrm>
          <a:prstGeom prst="rect">
            <a:avLst/>
          </a:prstGeom>
        </p:spPr>
      </p:pic>
      <p:pic>
        <p:nvPicPr>
          <p:cNvPr id="21" name="grandine.WMA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66997" y="6055341"/>
            <a:ext cx="243682" cy="243682"/>
          </a:xfrm>
          <a:prstGeom prst="rect">
            <a:avLst/>
          </a:prstGeom>
        </p:spPr>
      </p:pic>
      <p:pic>
        <p:nvPicPr>
          <p:cNvPr id="23" name="sereno.WMA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80142" y="5601516"/>
            <a:ext cx="243682" cy="243682"/>
          </a:xfrm>
          <a:prstGeom prst="rect">
            <a:avLst/>
          </a:prstGeom>
        </p:spPr>
      </p:pic>
      <p:pic>
        <p:nvPicPr>
          <p:cNvPr id="29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89336" y="2017826"/>
            <a:ext cx="243682" cy="243682"/>
          </a:xfrm>
          <a:prstGeom prst="rect">
            <a:avLst/>
          </a:prstGeom>
        </p:spPr>
      </p:pic>
      <p:pic>
        <p:nvPicPr>
          <p:cNvPr id="32" name="III.6. Fegato.wma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03019" y="1952638"/>
            <a:ext cx="279532" cy="279532"/>
          </a:xfrm>
          <a:prstGeom prst="rect">
            <a:avLst/>
          </a:prstGeom>
        </p:spPr>
      </p:pic>
      <p:pic>
        <p:nvPicPr>
          <p:cNvPr id="25" name="i polsi.WMA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89324" y="41660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0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2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7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9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0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99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5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18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74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89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92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12488"/>
              </p:ext>
            </p:extLst>
          </p:nvPr>
        </p:nvGraphicFramePr>
        <p:xfrm>
          <a:off x="179512" y="548680"/>
          <a:ext cx="8712968" cy="5436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4136"/>
                <a:gridCol w="1800200"/>
                <a:gridCol w="2736304"/>
                <a:gridCol w="1152128"/>
                <a:gridCol w="18002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ll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ìzz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‘tu</a:t>
                      </a:r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sbadigli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3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aˈl</a:t>
                      </a:r>
                      <a:r>
                        <a:rPr lang="it-IT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it-IT" sz="23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it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it-IT" sz="23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sə</a:t>
                      </a:r>
                      <a:r>
                        <a:rPr lang="it-IT" sz="2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ól</a:t>
                      </a: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‘ragazza’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ʎ</a:t>
                      </a:r>
                      <a:endParaRPr lang="it-IT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fiˈʎ:olə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ësérë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‘stasera’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serə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ègli</a:t>
                      </a: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nebbia’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nɛʎ:ə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gn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àtë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‘pignatta’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ɲ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piˈɲ:atə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élë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‘pelo’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88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ót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‘dote’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rotə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aétt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‘fulmine’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s, z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ˈet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ə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r>
                        <a:rPr lang="it-IT" sz="20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r>
                        <a:rPr lang="it-IT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  <a:r>
                        <a:rPr lang="it-IT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ëtìddë</a:t>
                      </a:r>
                      <a:endParaRPr lang="it-IT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‘mignolo’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rəʃəˈtid:ə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bbru</a:t>
                      </a:r>
                      <a:r>
                        <a:rPr lang="it-IT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r>
                        <a:rPr lang="it-IT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afà</a:t>
                      </a:r>
                      <a:r>
                        <a:rPr lang="it-IT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r>
                        <a:rPr lang="it-IT" sz="22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‘brutta’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b:rut:aˈfat:ə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às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‘bacio’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vasə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CONSONANTI  2</a:t>
            </a:r>
          </a:p>
        </p:txBody>
      </p:sp>
      <p:sp>
        <p:nvSpPr>
          <p:cNvPr id="4" name="Homepage">
            <a:hlinkClick r:id="rId4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28.1 gl o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0750" y="1556793"/>
            <a:ext cx="243682" cy="243682"/>
          </a:xfrm>
          <a:prstGeom prst="rect">
            <a:avLst/>
          </a:prstGeom>
        </p:spPr>
      </p:pic>
      <p:pic>
        <p:nvPicPr>
          <p:cNvPr id="13" name="1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6022" y="1979531"/>
            <a:ext cx="243682" cy="243682"/>
          </a:xfrm>
          <a:prstGeom prst="rect">
            <a:avLst/>
          </a:prstGeom>
        </p:spPr>
      </p:pic>
      <p:pic>
        <p:nvPicPr>
          <p:cNvPr id="15" name="1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1117" y="2513761"/>
            <a:ext cx="243682" cy="243682"/>
          </a:xfrm>
          <a:prstGeom prst="rect">
            <a:avLst/>
          </a:prstGeom>
        </p:spPr>
      </p:pic>
      <p:pic>
        <p:nvPicPr>
          <p:cNvPr id="17" name="13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828" y="3005298"/>
            <a:ext cx="243682" cy="243682"/>
          </a:xfrm>
          <a:prstGeom prst="rect">
            <a:avLst/>
          </a:prstGeom>
        </p:spPr>
      </p:pic>
      <p:pic>
        <p:nvPicPr>
          <p:cNvPr id="19" name="1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8082" y="3445135"/>
            <a:ext cx="243682" cy="243682"/>
          </a:xfrm>
          <a:prstGeom prst="rect">
            <a:avLst/>
          </a:prstGeom>
        </p:spPr>
      </p:pic>
      <p:pic>
        <p:nvPicPr>
          <p:cNvPr id="21" name="14 ok mi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9275" y="3860753"/>
            <a:ext cx="243682" cy="243682"/>
          </a:xfrm>
          <a:prstGeom prst="rect">
            <a:avLst/>
          </a:prstGeom>
        </p:spPr>
      </p:pic>
      <p:pic>
        <p:nvPicPr>
          <p:cNvPr id="23" name="21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8082" y="4272683"/>
            <a:ext cx="243682" cy="243682"/>
          </a:xfrm>
          <a:prstGeom prst="rect">
            <a:avLst/>
          </a:prstGeom>
        </p:spPr>
      </p:pic>
      <p:pic>
        <p:nvPicPr>
          <p:cNvPr id="25" name="22. sc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2533" y="4798742"/>
            <a:ext cx="243682" cy="243682"/>
          </a:xfrm>
          <a:prstGeom prst="rect">
            <a:avLst/>
          </a:prstGeom>
        </p:spPr>
      </p:pic>
      <p:pic>
        <p:nvPicPr>
          <p:cNvPr id="27" name="3. t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1453" y="5153385"/>
            <a:ext cx="243682" cy="243682"/>
          </a:xfrm>
          <a:prstGeom prst="rect">
            <a:avLst/>
          </a:prstGeom>
        </p:spPr>
      </p:pic>
      <p:pic>
        <p:nvPicPr>
          <p:cNvPr id="29" name="18.1 v ok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3956" y="5649266"/>
            <a:ext cx="243682" cy="243682"/>
          </a:xfrm>
          <a:prstGeom prst="rect">
            <a:avLst/>
          </a:prstGeom>
        </p:spPr>
      </p:pic>
      <p:pic>
        <p:nvPicPr>
          <p:cNvPr id="5" name="I.5. Carta 1 Ragazza.wma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48608" y="1556793"/>
            <a:ext cx="262835" cy="262835"/>
          </a:xfrm>
          <a:prstGeom prst="rect">
            <a:avLst/>
          </a:prstGeom>
        </p:spPr>
      </p:pic>
      <p:pic>
        <p:nvPicPr>
          <p:cNvPr id="8" name="III.8. Carta Mignolo.wma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900826" y="4815274"/>
            <a:ext cx="210617" cy="210617"/>
          </a:xfrm>
          <a:prstGeom prst="rect">
            <a:avLst/>
          </a:prstGeom>
        </p:spPr>
      </p:pic>
      <p:pic>
        <p:nvPicPr>
          <p:cNvPr id="10" name="III.24. Stasera.wma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91871" y="2101372"/>
            <a:ext cx="210617" cy="210617"/>
          </a:xfrm>
          <a:prstGeom prst="rect">
            <a:avLst/>
          </a:prstGeom>
        </p:spPr>
      </p:pic>
      <p:pic>
        <p:nvPicPr>
          <p:cNvPr id="11" name="II.13. Carta Fulmine.wma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77095" y="4346158"/>
            <a:ext cx="220691" cy="220691"/>
          </a:xfrm>
          <a:prstGeom prst="rect">
            <a:avLst/>
          </a:prstGeom>
        </p:spPr>
      </p:pic>
      <p:pic>
        <p:nvPicPr>
          <p:cNvPr id="12" name="III.2. Carta 1 Pelo.wma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89779" y="3431846"/>
            <a:ext cx="270260" cy="270260"/>
          </a:xfrm>
          <a:prstGeom prst="rect">
            <a:avLst/>
          </a:prstGeom>
        </p:spPr>
      </p:pic>
      <p:pic>
        <p:nvPicPr>
          <p:cNvPr id="14" name="III.15. Brutta,e.wma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929240" y="5174224"/>
            <a:ext cx="243681" cy="243681"/>
          </a:xfrm>
          <a:prstGeom prst="rect">
            <a:avLst/>
          </a:prstGeom>
        </p:spPr>
      </p:pic>
      <p:pic>
        <p:nvPicPr>
          <p:cNvPr id="47" name="I.17. Dote.wma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63977" y="3883592"/>
            <a:ext cx="232095" cy="232095"/>
          </a:xfrm>
          <a:prstGeom prst="rect">
            <a:avLst/>
          </a:prstGeom>
        </p:spPr>
      </p:pic>
      <p:pic>
        <p:nvPicPr>
          <p:cNvPr id="16" name="pignatta.WMA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67076" y="3005298"/>
            <a:ext cx="225898" cy="225898"/>
          </a:xfrm>
          <a:prstGeom prst="rect">
            <a:avLst/>
          </a:prstGeom>
        </p:spPr>
      </p:pic>
      <p:pic>
        <p:nvPicPr>
          <p:cNvPr id="18" name="bacio.WMA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929240" y="5665150"/>
            <a:ext cx="227798" cy="227798"/>
          </a:xfrm>
          <a:prstGeom prst="rect">
            <a:avLst/>
          </a:prstGeom>
        </p:spPr>
      </p:pic>
      <p:pic>
        <p:nvPicPr>
          <p:cNvPr id="32" name="26.wav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0355" y="1124744"/>
            <a:ext cx="243682" cy="243682"/>
          </a:xfrm>
          <a:prstGeom prst="rect">
            <a:avLst/>
          </a:prstGeom>
        </p:spPr>
      </p:pic>
      <p:pic>
        <p:nvPicPr>
          <p:cNvPr id="22" name="III.10. Legenda 3 Tu sbadigli.wma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39701" y="1124744"/>
            <a:ext cx="243682" cy="243682"/>
          </a:xfrm>
          <a:prstGeom prst="rect">
            <a:avLst/>
          </a:prstGeom>
        </p:spPr>
      </p:pic>
      <p:pic>
        <p:nvPicPr>
          <p:cNvPr id="26" name="nebbia.WMA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78472" y="2549198"/>
            <a:ext cx="214190" cy="2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3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9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4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26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2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9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8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5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67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04506"/>
              </p:ext>
            </p:extLst>
          </p:nvPr>
        </p:nvGraphicFramePr>
        <p:xfrm>
          <a:off x="179512" y="548680"/>
          <a:ext cx="8712968" cy="5924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4136"/>
                <a:gridCol w="1800200"/>
                <a:gridCol w="2736304"/>
                <a:gridCol w="1152128"/>
                <a:gridCol w="18002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ìt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‘fidanzato’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ʦ, ʣ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ʦitə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r>
                        <a:rPr lang="it-IT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it-IT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zupp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‘zoppichi’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tsup: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ˈkij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88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CONSONANTI  </a:t>
            </a:r>
            <a:r>
              <a:rPr lang="it-IT" sz="2400" b="1" dirty="0" smtClean="0">
                <a:solidFill>
                  <a:srgbClr val="7030A0"/>
                </a:solidFill>
              </a:rPr>
              <a:t>3</a:t>
            </a:r>
            <a:endParaRPr lang="it-IT" sz="2400" b="1" dirty="0" smtClean="0">
              <a:solidFill>
                <a:srgbClr val="7030A0"/>
              </a:solidFill>
            </a:endParaRPr>
          </a:p>
        </p:txBody>
      </p:sp>
      <p:sp>
        <p:nvSpPr>
          <p:cNvPr id="4" name="Homepage">
            <a:hlinkClick r:id="rId10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185104" y="634239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*Si</a:t>
            </a:r>
            <a:r>
              <a:rPr lang="it-IT" dirty="0" smtClean="0">
                <a:latin typeface="Times New Roman" pitchFamily="18" charset="0"/>
                <a:ea typeface="Calibri"/>
                <a:cs typeface="Times New Roman" pitchFamily="18" charset="0"/>
              </a:rPr>
              <a:t> consiglia di trascrivere la j solo quando è preceduta da vocale i.</a:t>
            </a:r>
            <a:endParaRPr lang="it-IT" dirty="0"/>
          </a:p>
        </p:txBody>
      </p:sp>
      <p:pic>
        <p:nvPicPr>
          <p:cNvPr id="32" name="34 t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3775" y="1124744"/>
            <a:ext cx="243682" cy="243682"/>
          </a:xfrm>
          <a:prstGeom prst="rect">
            <a:avLst/>
          </a:prstGeom>
        </p:spPr>
      </p:pic>
      <p:pic>
        <p:nvPicPr>
          <p:cNvPr id="34" name="I.10. Fidanzato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15816" y="1118028"/>
            <a:ext cx="257114" cy="257114"/>
          </a:xfrm>
          <a:prstGeom prst="rect">
            <a:avLst/>
          </a:prstGeom>
        </p:spPr>
      </p:pic>
      <p:pic>
        <p:nvPicPr>
          <p:cNvPr id="35" name="25 ok mi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3775" y="1628800"/>
            <a:ext cx="243682" cy="243682"/>
          </a:xfrm>
          <a:prstGeom prst="rect">
            <a:avLst/>
          </a:prstGeom>
        </p:spPr>
      </p:pic>
      <p:pic>
        <p:nvPicPr>
          <p:cNvPr id="36" name="III.21. Carta 1 Tu zoppichi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15816" y="1615368"/>
            <a:ext cx="257114" cy="2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5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473</Words>
  <Application>Microsoft Office PowerPoint</Application>
  <PresentationFormat>Presentazione su schermo (4:3)</PresentationFormat>
  <Paragraphs>197</Paragraphs>
  <Slides>6</Slides>
  <Notes>0</Notes>
  <HiddenSlides>0</HiddenSlides>
  <MMClips>66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116</cp:revision>
  <dcterms:created xsi:type="dcterms:W3CDTF">2017-04-16T16:01:58Z</dcterms:created>
  <dcterms:modified xsi:type="dcterms:W3CDTF">2018-02-12T17:49:31Z</dcterms:modified>
</cp:coreProperties>
</file>