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8" r:id="rId2"/>
    <p:sldId id="259" r:id="rId3"/>
    <p:sldId id="260" r:id="rId4"/>
    <p:sldId id="262" r:id="rId5"/>
    <p:sldId id="263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584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502C07-AA31-4B93-A66B-F24C6201DF82}" type="datetimeFigureOut">
              <a:rPr lang="it-IT" smtClean="0"/>
              <a:t>26/02/2018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B8BD33-0C51-4066-B69C-7260956327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9161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8BD33-0C51-4066-B69C-7260956327AC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880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8BD33-0C51-4066-B69C-7260956327AC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4531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F37E-627E-4629-8E19-504E3369663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037F-D5DE-4036-B443-0BB7B1BB4AA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67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F37E-627E-4629-8E19-504E3369663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037F-D5DE-4036-B443-0BB7B1BB4AA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534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F37E-627E-4629-8E19-504E3369663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037F-D5DE-4036-B443-0BB7B1BB4AA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160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F37E-627E-4629-8E19-504E3369663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037F-D5DE-4036-B443-0BB7B1BB4AA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640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F37E-627E-4629-8E19-504E3369663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037F-D5DE-4036-B443-0BB7B1BB4AA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754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F37E-627E-4629-8E19-504E3369663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037F-D5DE-4036-B443-0BB7B1BB4AA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879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F37E-627E-4629-8E19-504E3369663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037F-D5DE-4036-B443-0BB7B1BB4AA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964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F37E-627E-4629-8E19-504E3369663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037F-D5DE-4036-B443-0BB7B1BB4AA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212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F37E-627E-4629-8E19-504E3369663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037F-D5DE-4036-B443-0BB7B1BB4AA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497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F37E-627E-4629-8E19-504E3369663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037F-D5DE-4036-B443-0BB7B1BB4AA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301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F37E-627E-4629-8E19-504E3369663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037F-D5DE-4036-B443-0BB7B1BB4AA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60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3F37E-627E-4629-8E19-504E3369663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7037F-D5DE-4036-B443-0BB7B1BB4AA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216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13" Type="http://schemas.microsoft.com/office/2007/relationships/media" Target="../media/media7.wma"/><Relationship Id="rId18" Type="http://schemas.openxmlformats.org/officeDocument/2006/relationships/audio" Target="../media/media9.wma"/><Relationship Id="rId26" Type="http://schemas.openxmlformats.org/officeDocument/2006/relationships/audio" Target="../media/media13.wma"/><Relationship Id="rId39" Type="http://schemas.microsoft.com/office/2007/relationships/media" Target="../media/media20.wma"/><Relationship Id="rId3" Type="http://schemas.microsoft.com/office/2007/relationships/media" Target="../media/media2.wma"/><Relationship Id="rId21" Type="http://schemas.microsoft.com/office/2007/relationships/media" Target="../media/media11.wma"/><Relationship Id="rId34" Type="http://schemas.openxmlformats.org/officeDocument/2006/relationships/audio" Target="../media/media17.wma"/><Relationship Id="rId42" Type="http://schemas.openxmlformats.org/officeDocument/2006/relationships/audio" Target="../media/media21.wma"/><Relationship Id="rId47" Type="http://schemas.microsoft.com/office/2007/relationships/media" Target="../media/media24.wma"/><Relationship Id="rId50" Type="http://schemas.openxmlformats.org/officeDocument/2006/relationships/notesSlide" Target="../notesSlides/notesSlide1.xml"/><Relationship Id="rId7" Type="http://schemas.microsoft.com/office/2007/relationships/media" Target="../media/media4.wma"/><Relationship Id="rId12" Type="http://schemas.openxmlformats.org/officeDocument/2006/relationships/audio" Target="../media/media6.wma"/><Relationship Id="rId17" Type="http://schemas.microsoft.com/office/2007/relationships/media" Target="../media/media9.wma"/><Relationship Id="rId25" Type="http://schemas.microsoft.com/office/2007/relationships/media" Target="../media/media13.wma"/><Relationship Id="rId33" Type="http://schemas.microsoft.com/office/2007/relationships/media" Target="../media/media17.wma"/><Relationship Id="rId38" Type="http://schemas.openxmlformats.org/officeDocument/2006/relationships/audio" Target="../media/media19.wma"/><Relationship Id="rId46" Type="http://schemas.openxmlformats.org/officeDocument/2006/relationships/audio" Target="../media/media23.WMA"/><Relationship Id="rId2" Type="http://schemas.openxmlformats.org/officeDocument/2006/relationships/audio" Target="../media/media1.wma"/><Relationship Id="rId16" Type="http://schemas.openxmlformats.org/officeDocument/2006/relationships/audio" Target="../media/media8.wma"/><Relationship Id="rId20" Type="http://schemas.openxmlformats.org/officeDocument/2006/relationships/audio" Target="../media/media10.wma"/><Relationship Id="rId29" Type="http://schemas.microsoft.com/office/2007/relationships/media" Target="../media/media15.wma"/><Relationship Id="rId41" Type="http://schemas.microsoft.com/office/2007/relationships/media" Target="../media/media21.wma"/><Relationship Id="rId54" Type="http://schemas.openxmlformats.org/officeDocument/2006/relationships/image" Target="../media/image6.png"/><Relationship Id="rId1" Type="http://schemas.microsoft.com/office/2007/relationships/media" Target="../media/media1.wma"/><Relationship Id="rId6" Type="http://schemas.openxmlformats.org/officeDocument/2006/relationships/audio" Target="../media/media3.wma"/><Relationship Id="rId11" Type="http://schemas.microsoft.com/office/2007/relationships/media" Target="../media/media6.wma"/><Relationship Id="rId24" Type="http://schemas.openxmlformats.org/officeDocument/2006/relationships/audio" Target="../media/media12.wma"/><Relationship Id="rId32" Type="http://schemas.openxmlformats.org/officeDocument/2006/relationships/audio" Target="../media/media16.wma"/><Relationship Id="rId37" Type="http://schemas.microsoft.com/office/2007/relationships/media" Target="../media/media19.wma"/><Relationship Id="rId40" Type="http://schemas.openxmlformats.org/officeDocument/2006/relationships/audio" Target="../media/media20.wma"/><Relationship Id="rId45" Type="http://schemas.microsoft.com/office/2007/relationships/media" Target="../media/media23.WMA"/><Relationship Id="rId53" Type="http://schemas.openxmlformats.org/officeDocument/2006/relationships/image" Target="../media/image5.png"/><Relationship Id="rId5" Type="http://schemas.microsoft.com/office/2007/relationships/media" Target="../media/media3.wma"/><Relationship Id="rId15" Type="http://schemas.microsoft.com/office/2007/relationships/media" Target="../media/media8.wma"/><Relationship Id="rId23" Type="http://schemas.microsoft.com/office/2007/relationships/media" Target="../media/media12.wma"/><Relationship Id="rId28" Type="http://schemas.openxmlformats.org/officeDocument/2006/relationships/audio" Target="../media/media14.wma"/><Relationship Id="rId36" Type="http://schemas.openxmlformats.org/officeDocument/2006/relationships/audio" Target="../media/media18.wma"/><Relationship Id="rId49" Type="http://schemas.openxmlformats.org/officeDocument/2006/relationships/slideLayout" Target="../slideLayouts/slideLayout7.xml"/><Relationship Id="rId10" Type="http://schemas.openxmlformats.org/officeDocument/2006/relationships/audio" Target="../media/media5.wma"/><Relationship Id="rId19" Type="http://schemas.microsoft.com/office/2007/relationships/media" Target="../media/media10.wma"/><Relationship Id="rId31" Type="http://schemas.microsoft.com/office/2007/relationships/media" Target="../media/media16.wma"/><Relationship Id="rId44" Type="http://schemas.openxmlformats.org/officeDocument/2006/relationships/audio" Target="../media/media22.wma"/><Relationship Id="rId52" Type="http://schemas.openxmlformats.org/officeDocument/2006/relationships/image" Target="../media/image4.png"/><Relationship Id="rId4" Type="http://schemas.openxmlformats.org/officeDocument/2006/relationships/audio" Target="../media/media2.wma"/><Relationship Id="rId9" Type="http://schemas.microsoft.com/office/2007/relationships/media" Target="../media/media5.wma"/><Relationship Id="rId14" Type="http://schemas.openxmlformats.org/officeDocument/2006/relationships/audio" Target="../media/media7.wma"/><Relationship Id="rId22" Type="http://schemas.openxmlformats.org/officeDocument/2006/relationships/audio" Target="../media/media11.wma"/><Relationship Id="rId27" Type="http://schemas.microsoft.com/office/2007/relationships/media" Target="../media/media14.wma"/><Relationship Id="rId30" Type="http://schemas.openxmlformats.org/officeDocument/2006/relationships/audio" Target="../media/media15.wma"/><Relationship Id="rId35" Type="http://schemas.microsoft.com/office/2007/relationships/media" Target="../media/media18.wma"/><Relationship Id="rId43" Type="http://schemas.microsoft.com/office/2007/relationships/media" Target="../media/media22.wma"/><Relationship Id="rId48" Type="http://schemas.openxmlformats.org/officeDocument/2006/relationships/audio" Target="../media/media24.wma"/><Relationship Id="rId8" Type="http://schemas.openxmlformats.org/officeDocument/2006/relationships/audio" Target="../media/media4.wma"/><Relationship Id="rId51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13" Type="http://schemas.microsoft.com/office/2007/relationships/media" Target="../media/media31.wma"/><Relationship Id="rId18" Type="http://schemas.openxmlformats.org/officeDocument/2006/relationships/audio" Target="../media/media33.wma"/><Relationship Id="rId26" Type="http://schemas.openxmlformats.org/officeDocument/2006/relationships/audio" Target="../media/media37.wma"/><Relationship Id="rId39" Type="http://schemas.microsoft.com/office/2007/relationships/media" Target="../media/media44.wma"/><Relationship Id="rId3" Type="http://schemas.microsoft.com/office/2007/relationships/media" Target="../media/media26.wma"/><Relationship Id="rId21" Type="http://schemas.microsoft.com/office/2007/relationships/media" Target="../media/media35.wma"/><Relationship Id="rId34" Type="http://schemas.openxmlformats.org/officeDocument/2006/relationships/audio" Target="../media/media41.wma"/><Relationship Id="rId42" Type="http://schemas.openxmlformats.org/officeDocument/2006/relationships/audio" Target="../media/media45.wma"/><Relationship Id="rId47" Type="http://schemas.openxmlformats.org/officeDocument/2006/relationships/slideLayout" Target="../slideLayouts/slideLayout7.xml"/><Relationship Id="rId50" Type="http://schemas.openxmlformats.org/officeDocument/2006/relationships/image" Target="../media/image6.png"/><Relationship Id="rId7" Type="http://schemas.microsoft.com/office/2007/relationships/media" Target="../media/media28.wma"/><Relationship Id="rId12" Type="http://schemas.openxmlformats.org/officeDocument/2006/relationships/audio" Target="../media/media30.wma"/><Relationship Id="rId17" Type="http://schemas.microsoft.com/office/2007/relationships/media" Target="../media/media33.wma"/><Relationship Id="rId25" Type="http://schemas.microsoft.com/office/2007/relationships/media" Target="../media/media37.wma"/><Relationship Id="rId33" Type="http://schemas.microsoft.com/office/2007/relationships/media" Target="../media/media41.wma"/><Relationship Id="rId38" Type="http://schemas.openxmlformats.org/officeDocument/2006/relationships/audio" Target="../media/media43.wma"/><Relationship Id="rId46" Type="http://schemas.openxmlformats.org/officeDocument/2006/relationships/audio" Target="../media/media47.wma"/><Relationship Id="rId2" Type="http://schemas.openxmlformats.org/officeDocument/2006/relationships/audio" Target="../media/media25.wma"/><Relationship Id="rId16" Type="http://schemas.openxmlformats.org/officeDocument/2006/relationships/audio" Target="../media/media32.wma"/><Relationship Id="rId20" Type="http://schemas.openxmlformats.org/officeDocument/2006/relationships/audio" Target="../media/media34.wma"/><Relationship Id="rId29" Type="http://schemas.microsoft.com/office/2007/relationships/media" Target="../media/media39.wma"/><Relationship Id="rId41" Type="http://schemas.microsoft.com/office/2007/relationships/media" Target="../media/media45.wma"/><Relationship Id="rId1" Type="http://schemas.microsoft.com/office/2007/relationships/media" Target="../media/media25.wma"/><Relationship Id="rId6" Type="http://schemas.openxmlformats.org/officeDocument/2006/relationships/audio" Target="../media/media27.wma"/><Relationship Id="rId11" Type="http://schemas.microsoft.com/office/2007/relationships/media" Target="../media/media30.wma"/><Relationship Id="rId24" Type="http://schemas.openxmlformats.org/officeDocument/2006/relationships/audio" Target="../media/media36.wma"/><Relationship Id="rId32" Type="http://schemas.openxmlformats.org/officeDocument/2006/relationships/audio" Target="../media/media40.wma"/><Relationship Id="rId37" Type="http://schemas.microsoft.com/office/2007/relationships/media" Target="../media/media43.wma"/><Relationship Id="rId40" Type="http://schemas.openxmlformats.org/officeDocument/2006/relationships/audio" Target="../media/media44.wma"/><Relationship Id="rId45" Type="http://schemas.microsoft.com/office/2007/relationships/media" Target="../media/media47.wma"/><Relationship Id="rId5" Type="http://schemas.microsoft.com/office/2007/relationships/media" Target="../media/media27.wma"/><Relationship Id="rId15" Type="http://schemas.microsoft.com/office/2007/relationships/media" Target="../media/media32.wma"/><Relationship Id="rId23" Type="http://schemas.microsoft.com/office/2007/relationships/media" Target="../media/media36.wma"/><Relationship Id="rId28" Type="http://schemas.openxmlformats.org/officeDocument/2006/relationships/audio" Target="../media/media38.wma"/><Relationship Id="rId36" Type="http://schemas.openxmlformats.org/officeDocument/2006/relationships/audio" Target="../media/media42.wma"/><Relationship Id="rId49" Type="http://schemas.openxmlformats.org/officeDocument/2006/relationships/image" Target="../media/image4.png"/><Relationship Id="rId10" Type="http://schemas.openxmlformats.org/officeDocument/2006/relationships/audio" Target="../media/media29.wma"/><Relationship Id="rId19" Type="http://schemas.microsoft.com/office/2007/relationships/media" Target="../media/media34.wma"/><Relationship Id="rId31" Type="http://schemas.microsoft.com/office/2007/relationships/media" Target="../media/media40.wma"/><Relationship Id="rId44" Type="http://schemas.openxmlformats.org/officeDocument/2006/relationships/audio" Target="../media/media46.wma"/><Relationship Id="rId4" Type="http://schemas.openxmlformats.org/officeDocument/2006/relationships/audio" Target="../media/media26.wma"/><Relationship Id="rId9" Type="http://schemas.microsoft.com/office/2007/relationships/media" Target="../media/media29.wma"/><Relationship Id="rId14" Type="http://schemas.openxmlformats.org/officeDocument/2006/relationships/audio" Target="../media/media31.wma"/><Relationship Id="rId22" Type="http://schemas.openxmlformats.org/officeDocument/2006/relationships/audio" Target="../media/media35.wma"/><Relationship Id="rId27" Type="http://schemas.microsoft.com/office/2007/relationships/media" Target="../media/media38.wma"/><Relationship Id="rId30" Type="http://schemas.openxmlformats.org/officeDocument/2006/relationships/audio" Target="../media/media39.wma"/><Relationship Id="rId35" Type="http://schemas.microsoft.com/office/2007/relationships/media" Target="../media/media42.wma"/><Relationship Id="rId43" Type="http://schemas.microsoft.com/office/2007/relationships/media" Target="../media/media46.wma"/><Relationship Id="rId48" Type="http://schemas.openxmlformats.org/officeDocument/2006/relationships/slide" Target="slide2.xml"/><Relationship Id="rId8" Type="http://schemas.openxmlformats.org/officeDocument/2006/relationships/audio" Target="../media/media28.wma"/></Relationships>
</file>

<file path=ppt/slides/_rels/slide5.xml.rels><?xml version="1.0" encoding="UTF-8" standalone="yes"?>
<Relationships xmlns="http://schemas.openxmlformats.org/package/2006/relationships"><Relationship Id="rId13" Type="http://schemas.microsoft.com/office/2007/relationships/media" Target="../media/media54.wma"/><Relationship Id="rId18" Type="http://schemas.openxmlformats.org/officeDocument/2006/relationships/audio" Target="../media/media56.wma"/><Relationship Id="rId26" Type="http://schemas.openxmlformats.org/officeDocument/2006/relationships/audio" Target="../media/media60.wma"/><Relationship Id="rId39" Type="http://schemas.microsoft.com/office/2007/relationships/media" Target="../media/media67.WMA"/><Relationship Id="rId21" Type="http://schemas.microsoft.com/office/2007/relationships/media" Target="../media/media58.wma"/><Relationship Id="rId34" Type="http://schemas.openxmlformats.org/officeDocument/2006/relationships/audio" Target="../media/media64.mp3"/><Relationship Id="rId42" Type="http://schemas.openxmlformats.org/officeDocument/2006/relationships/audio" Target="../media/media68.wma"/><Relationship Id="rId47" Type="http://schemas.microsoft.com/office/2007/relationships/media" Target="../media/media71.wma"/><Relationship Id="rId50" Type="http://schemas.openxmlformats.org/officeDocument/2006/relationships/audio" Target="../media/media72.wma"/><Relationship Id="rId55" Type="http://schemas.openxmlformats.org/officeDocument/2006/relationships/slide" Target="slide2.xml"/><Relationship Id="rId7" Type="http://schemas.microsoft.com/office/2007/relationships/media" Target="../media/media51.wma"/><Relationship Id="rId12" Type="http://schemas.openxmlformats.org/officeDocument/2006/relationships/audio" Target="../media/media53.wma"/><Relationship Id="rId17" Type="http://schemas.microsoft.com/office/2007/relationships/media" Target="../media/media56.wma"/><Relationship Id="rId25" Type="http://schemas.microsoft.com/office/2007/relationships/media" Target="../media/media60.wma"/><Relationship Id="rId33" Type="http://schemas.microsoft.com/office/2007/relationships/media" Target="../media/media64.mp3"/><Relationship Id="rId38" Type="http://schemas.openxmlformats.org/officeDocument/2006/relationships/audio" Target="../media/media66.mp3"/><Relationship Id="rId46" Type="http://schemas.openxmlformats.org/officeDocument/2006/relationships/audio" Target="../media/media70.wma"/><Relationship Id="rId2" Type="http://schemas.openxmlformats.org/officeDocument/2006/relationships/audio" Target="../media/media48.wma"/><Relationship Id="rId16" Type="http://schemas.openxmlformats.org/officeDocument/2006/relationships/audio" Target="../media/media55.wma"/><Relationship Id="rId20" Type="http://schemas.openxmlformats.org/officeDocument/2006/relationships/audio" Target="../media/media57.wma"/><Relationship Id="rId29" Type="http://schemas.microsoft.com/office/2007/relationships/media" Target="../media/media62.wma"/><Relationship Id="rId41" Type="http://schemas.microsoft.com/office/2007/relationships/media" Target="../media/media68.wma"/><Relationship Id="rId54" Type="http://schemas.openxmlformats.org/officeDocument/2006/relationships/notesSlide" Target="../notesSlides/notesSlide2.xml"/><Relationship Id="rId1" Type="http://schemas.microsoft.com/office/2007/relationships/media" Target="../media/media48.wma"/><Relationship Id="rId6" Type="http://schemas.openxmlformats.org/officeDocument/2006/relationships/audio" Target="../media/media50.wma"/><Relationship Id="rId11" Type="http://schemas.microsoft.com/office/2007/relationships/media" Target="../media/media53.wma"/><Relationship Id="rId24" Type="http://schemas.openxmlformats.org/officeDocument/2006/relationships/audio" Target="../media/media59.wma"/><Relationship Id="rId32" Type="http://schemas.openxmlformats.org/officeDocument/2006/relationships/audio" Target="../media/media63.wma"/><Relationship Id="rId37" Type="http://schemas.microsoft.com/office/2007/relationships/media" Target="../media/media66.mp3"/><Relationship Id="rId40" Type="http://schemas.openxmlformats.org/officeDocument/2006/relationships/audio" Target="../media/media67.WMA"/><Relationship Id="rId45" Type="http://schemas.microsoft.com/office/2007/relationships/media" Target="../media/media70.wma"/><Relationship Id="rId53" Type="http://schemas.openxmlformats.org/officeDocument/2006/relationships/slideLayout" Target="../slideLayouts/slideLayout7.xml"/><Relationship Id="rId5" Type="http://schemas.microsoft.com/office/2007/relationships/media" Target="../media/media50.wma"/><Relationship Id="rId15" Type="http://schemas.microsoft.com/office/2007/relationships/media" Target="../media/media55.wma"/><Relationship Id="rId23" Type="http://schemas.microsoft.com/office/2007/relationships/media" Target="../media/media59.wma"/><Relationship Id="rId28" Type="http://schemas.openxmlformats.org/officeDocument/2006/relationships/audio" Target="../media/media61.wma"/><Relationship Id="rId36" Type="http://schemas.openxmlformats.org/officeDocument/2006/relationships/audio" Target="../media/media65.wma"/><Relationship Id="rId49" Type="http://schemas.microsoft.com/office/2007/relationships/media" Target="../media/media72.wma"/><Relationship Id="rId57" Type="http://schemas.openxmlformats.org/officeDocument/2006/relationships/image" Target="../media/image6.png"/><Relationship Id="rId10" Type="http://schemas.openxmlformats.org/officeDocument/2006/relationships/audio" Target="../media/media52.wma"/><Relationship Id="rId19" Type="http://schemas.microsoft.com/office/2007/relationships/media" Target="../media/media57.wma"/><Relationship Id="rId31" Type="http://schemas.microsoft.com/office/2007/relationships/media" Target="../media/media63.wma"/><Relationship Id="rId44" Type="http://schemas.openxmlformats.org/officeDocument/2006/relationships/audio" Target="../media/media69.wma"/><Relationship Id="rId52" Type="http://schemas.openxmlformats.org/officeDocument/2006/relationships/audio" Target="../media/media73.wma"/><Relationship Id="rId4" Type="http://schemas.openxmlformats.org/officeDocument/2006/relationships/audio" Target="../media/media49.wma"/><Relationship Id="rId9" Type="http://schemas.microsoft.com/office/2007/relationships/media" Target="../media/media52.wma"/><Relationship Id="rId14" Type="http://schemas.openxmlformats.org/officeDocument/2006/relationships/audio" Target="../media/media54.wma"/><Relationship Id="rId22" Type="http://schemas.openxmlformats.org/officeDocument/2006/relationships/audio" Target="../media/media58.wma"/><Relationship Id="rId27" Type="http://schemas.microsoft.com/office/2007/relationships/media" Target="../media/media61.wma"/><Relationship Id="rId30" Type="http://schemas.openxmlformats.org/officeDocument/2006/relationships/audio" Target="../media/media62.wma"/><Relationship Id="rId35" Type="http://schemas.microsoft.com/office/2007/relationships/media" Target="../media/media65.wma"/><Relationship Id="rId43" Type="http://schemas.microsoft.com/office/2007/relationships/media" Target="../media/media69.wma"/><Relationship Id="rId48" Type="http://schemas.openxmlformats.org/officeDocument/2006/relationships/audio" Target="../media/media71.wma"/><Relationship Id="rId56" Type="http://schemas.openxmlformats.org/officeDocument/2006/relationships/image" Target="../media/image4.png"/><Relationship Id="rId8" Type="http://schemas.openxmlformats.org/officeDocument/2006/relationships/audio" Target="../media/media51.wma"/><Relationship Id="rId51" Type="http://schemas.microsoft.com/office/2007/relationships/media" Target="../media/media73.wma"/><Relationship Id="rId3" Type="http://schemas.microsoft.com/office/2007/relationships/media" Target="../media/media49.wm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hlinkClick r:id="rId2" action="ppaction://hlinksldjump"/>
          </p:cNvPr>
          <p:cNvSpPr/>
          <p:nvPr/>
        </p:nvSpPr>
        <p:spPr>
          <a:xfrm rot="5400000">
            <a:off x="-323966" y="692118"/>
            <a:ext cx="4247317" cy="324036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vert="vert270" wrap="square" lIns="91440" tIns="45720" rIns="91440" bIns="45720">
            <a:spAutoFit/>
          </a:bodyPr>
          <a:lstStyle/>
          <a:p>
            <a:pPr algn="ctr"/>
            <a:r>
              <a:rPr lang="it-IT" sz="6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Alfabeto </a:t>
            </a:r>
          </a:p>
          <a:p>
            <a:pPr algn="ctr"/>
            <a:r>
              <a:rPr lang="it-IT" sz="6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dei </a:t>
            </a:r>
          </a:p>
          <a:p>
            <a:pPr algn="ctr"/>
            <a:r>
              <a:rPr lang="it-IT" sz="6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dialetti</a:t>
            </a:r>
          </a:p>
          <a:p>
            <a:pPr algn="ctr"/>
            <a:r>
              <a:rPr lang="it-IT" sz="6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lucani</a:t>
            </a:r>
            <a:endParaRPr lang="it-IT" sz="6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9" name="Immagin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373216"/>
            <a:ext cx="1031024" cy="1002407"/>
          </a:xfrm>
          <a:prstGeom prst="rect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1" name="Picture 2" descr="C:\Users\Tesoro\Desktop\Immagin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229200"/>
            <a:ext cx="962289" cy="1270695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188640"/>
            <a:ext cx="5328592" cy="626469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3" name="CasellaDiTesto 2"/>
          <p:cNvSpPr txBox="1"/>
          <p:nvPr/>
        </p:nvSpPr>
        <p:spPr>
          <a:xfrm>
            <a:off x="179512" y="4502555"/>
            <a:ext cx="3240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13</a:t>
            </a:r>
            <a:r>
              <a:rPr lang="it-IT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 Forenza</a:t>
            </a:r>
            <a:endParaRPr lang="it-IT" sz="4000" b="1" dirty="0"/>
          </a:p>
        </p:txBody>
      </p:sp>
    </p:spTree>
    <p:extLst>
      <p:ext uri="{BB962C8B-B14F-4D97-AF65-F5344CB8AC3E}">
        <p14:creationId xmlns:p14="http://schemas.microsoft.com/office/powerpoint/2010/main" val="173773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hlinkClick r:id="rId2" action="ppaction://hlinksldjump"/>
          </p:cNvPr>
          <p:cNvSpPr/>
          <p:nvPr/>
        </p:nvSpPr>
        <p:spPr>
          <a:xfrm>
            <a:off x="467544" y="3157756"/>
            <a:ext cx="2977996" cy="923330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hlinkClick r:id="rId3" action="ppaction://hlinksldjump"/>
              </a:rPr>
              <a:t>Vocali  1</a:t>
            </a:r>
            <a:endParaRPr lang="it-IT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Rettangolo 3">
            <a:hlinkClick r:id="" action="ppaction://noaction"/>
          </p:cNvPr>
          <p:cNvSpPr/>
          <p:nvPr/>
        </p:nvSpPr>
        <p:spPr>
          <a:xfrm>
            <a:off x="4211960" y="2165955"/>
            <a:ext cx="4280659" cy="830997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hlinkClick r:id="rId4" action="ppaction://hlinksldjump"/>
              </a:rPr>
              <a:t>Consonanti  1</a:t>
            </a:r>
            <a:endParaRPr lang="it-IT" sz="4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ettangolo 4">
            <a:hlinkClick r:id="" action="ppaction://noaction"/>
          </p:cNvPr>
          <p:cNvSpPr/>
          <p:nvPr/>
        </p:nvSpPr>
        <p:spPr>
          <a:xfrm>
            <a:off x="4211960" y="4221088"/>
            <a:ext cx="4280659" cy="830997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hlinkClick r:id="rId5" action="ppaction://hlinksldjump"/>
              </a:rPr>
              <a:t>Consonanti  2</a:t>
            </a:r>
            <a:endParaRPr lang="it-IT" sz="4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Alfabeto dei Dialetti Lucani</a:t>
            </a:r>
            <a:endParaRPr lang="it-IT" sz="6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987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4513152"/>
              </p:ext>
            </p:extLst>
          </p:nvPr>
        </p:nvGraphicFramePr>
        <p:xfrm>
          <a:off x="179512" y="548680"/>
          <a:ext cx="8712968" cy="619988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59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24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ADL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Trascrizione</a:t>
                      </a:r>
                      <a:r>
                        <a:rPr lang="it-IT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ADL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IPA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Trascrizione</a:t>
                      </a:r>
                      <a:r>
                        <a:rPr lang="it-IT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IPA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0" u="non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it-IT" sz="2400" b="1" u="non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it-IT" sz="2400" b="0" u="non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ss</a:t>
                      </a: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ë</a:t>
                      </a:r>
                      <a:endParaRPr lang="it-IT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‘fasce’</a:t>
                      </a:r>
                      <a:endParaRPr lang="it-IT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ˈ</a:t>
                      </a:r>
                      <a:r>
                        <a:rPr lang="it-IT" sz="2500" b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it-IT" sz="25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</a:t>
                      </a:r>
                      <a:r>
                        <a:rPr lang="it-IT" sz="25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r>
                        <a:rPr lang="it-IT" sz="25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ə</a:t>
                      </a:r>
                      <a:r>
                        <a:rPr lang="it-IT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</a:t>
                      </a:r>
                      <a:endParaRPr lang="it-IT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indent="25209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é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it-IT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é</a:t>
                      </a: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vë</a:t>
                      </a:r>
                      <a:endParaRPr lang="it-IT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‘neve’</a:t>
                      </a:r>
                      <a:endParaRPr lang="it-IT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 smtClean="0">
                          <a:latin typeface="Times New Roman"/>
                          <a:ea typeface="Calibri"/>
                        </a:rPr>
                        <a:t>e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5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nevə</a:t>
                      </a: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6112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è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lang="it-IT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è</a:t>
                      </a: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cchië</a:t>
                      </a:r>
                      <a:endParaRPr lang="it-IT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‘vecchio’</a:t>
                      </a:r>
                      <a:endParaRPr lang="it-IT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 smtClean="0">
                          <a:latin typeface="Times New Roman"/>
                          <a:ea typeface="Calibri"/>
                        </a:rPr>
                        <a:t>ɛ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5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vɛk:jə</a:t>
                      </a: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ë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</a:t>
                      </a:r>
                      <a:r>
                        <a:rPr lang="it-IT" sz="24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grav</a:t>
                      </a:r>
                      <a:r>
                        <a:rPr lang="it-IT" sz="24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ë</a:t>
                      </a:r>
                      <a:r>
                        <a:rPr lang="it-IT" sz="24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</a:t>
                      </a:r>
                      <a:r>
                        <a:rPr lang="it-IT" sz="24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ë</a:t>
                      </a:r>
                      <a:endParaRPr lang="it-IT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‘incinta’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 smtClean="0">
                          <a:latin typeface="Times New Roman"/>
                          <a:ea typeface="Calibri"/>
                        </a:rPr>
                        <a:t>ə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0" spc="-150" dirty="0" smtClean="0"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lang="it-IT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ˈ</a:t>
                      </a:r>
                      <a:r>
                        <a:rPr lang="it-IT" sz="2400" b="0" spc="-1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gravətə</a:t>
                      </a:r>
                      <a:r>
                        <a:rPr lang="it-IT" sz="2400" b="0" spc="-15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3624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it-IT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lë</a:t>
                      </a:r>
                      <a:endParaRPr lang="it-IT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‘filo’</a:t>
                      </a:r>
                      <a:endParaRPr lang="it-IT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[ˈfilə]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ị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0" baseline="0" dirty="0" err="1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spusal</a:t>
                      </a:r>
                      <a:r>
                        <a:rPr lang="it-IT" sz="24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ị</a:t>
                      </a:r>
                      <a:r>
                        <a:rPr lang="it-IT" sz="2400" b="0" dirty="0" err="1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zzi</a:t>
                      </a: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ë</a:t>
                      </a:r>
                      <a:endParaRPr lang="it-IT" sz="2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3240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‘</a:t>
                      </a:r>
                      <a:r>
                        <a:rPr lang="it-IT" sz="1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matrimonio</a:t>
                      </a:r>
                      <a:r>
                        <a:rPr lang="it-IT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ɪ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lang="it-IT" sz="20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spusaˈlɪd:zjə</a:t>
                      </a:r>
                      <a:r>
                        <a:rPr lang="it-IT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marL="7200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48915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ó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pulm</a:t>
                      </a:r>
                      <a:r>
                        <a:rPr lang="it-IT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ó</a:t>
                      </a: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në</a:t>
                      </a:r>
                      <a:endParaRPr lang="it-IT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‘polmone’</a:t>
                      </a:r>
                      <a:endParaRPr lang="it-IT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o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lang="it-IT" sz="25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pulˈmonə</a:t>
                      </a: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222156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indent="25209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r>
                        <a:rPr lang="it-IT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ò</a:t>
                      </a: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ppë</a:t>
                      </a:r>
                      <a:endParaRPr lang="it-IT" sz="2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‘zoppa’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 smtClean="0">
                          <a:latin typeface="Times New Roman"/>
                          <a:ea typeface="Calibri"/>
                        </a:rPr>
                        <a:t>ɔ</a:t>
                      </a:r>
                      <a:endParaRPr lang="it-IT" sz="28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5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zɔp:ə</a:t>
                      </a: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213907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indent="25209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u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</a:t>
                      </a:r>
                      <a:r>
                        <a:rPr lang="it-IT" sz="24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u</a:t>
                      </a:r>
                      <a:r>
                        <a:rPr lang="it-IT" sz="24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</a:t>
                      </a:r>
                      <a:r>
                        <a:rPr lang="it-IT" sz="2400" b="0" dirty="0" err="1" smtClean="0">
                          <a:latin typeface="Times New Roman"/>
                          <a:ea typeface="Calibri"/>
                          <a:cs typeface="Times New Roman"/>
                        </a:rPr>
                        <a:t>ëlë</a:t>
                      </a:r>
                      <a:endParaRPr lang="it-IT" sz="2400" b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‘nuvola’</a:t>
                      </a:r>
                      <a:endParaRPr lang="it-IT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u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5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[ˈ</a:t>
                      </a:r>
                      <a:r>
                        <a:rPr lang="it-IT" sz="25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nuv</a:t>
                      </a:r>
                      <a:r>
                        <a:rPr lang="it-IT" sz="2500" b="0" dirty="0" err="1" smtClean="0">
                          <a:latin typeface="Times New Roman"/>
                          <a:ea typeface="Calibri"/>
                          <a:cs typeface="Times New Roman"/>
                        </a:rPr>
                        <a:t>ələ</a:t>
                      </a:r>
                      <a:r>
                        <a:rPr lang="it-IT" sz="25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]</a:t>
                      </a:r>
                      <a:endParaRPr lang="it-IT" sz="25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108000" marT="0" marB="0" anchor="ctr"/>
                </a:tc>
                <a:extLst>
                  <a:ext uri="{0D108BD9-81ED-4DB2-BD59-A6C34878D82A}">
                    <a16:rowId xmlns:a16="http://schemas.microsoft.com/office/drawing/2014/main" val="15180808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ụ</a:t>
                      </a:r>
                      <a:endParaRPr lang="it-IT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criat</a:t>
                      </a:r>
                      <a:r>
                        <a:rPr lang="it-IT" sz="24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ụ</a:t>
                      </a:r>
                      <a:r>
                        <a:rPr lang="it-IT" sz="2400" b="0" dirty="0" err="1" smtClean="0">
                          <a:latin typeface="Times New Roman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it-IT" sz="2400" dirty="0" err="1" smtClean="0">
                          <a:latin typeface="Times New Roman"/>
                          <a:ea typeface="Calibri"/>
                          <a:cs typeface="Times New Roman"/>
                        </a:rPr>
                        <a:t>ë</a:t>
                      </a:r>
                      <a:endParaRPr lang="it-IT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‘neonato’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 smtClean="0">
                          <a:latin typeface="Times New Roman"/>
                          <a:ea typeface="Calibri"/>
                        </a:rPr>
                        <a:t>ʊ</a:t>
                      </a:r>
                      <a:endParaRPr lang="it-IT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[ </a:t>
                      </a:r>
                      <a:r>
                        <a:rPr lang="it-IT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krjaˈt</a:t>
                      </a:r>
                      <a:r>
                        <a:rPr lang="it-IT" sz="2400" dirty="0" err="1" smtClean="0">
                          <a:latin typeface="Times New Roman" pitchFamily="18" charset="0"/>
                          <a:cs typeface="Times New Roman" pitchFamily="18" charset="0"/>
                          <a:sym typeface="SILManuscript IPA93"/>
                        </a:rPr>
                        <a:t>rə</a:t>
                      </a:r>
                      <a:r>
                        <a:rPr lang="it-IT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lang="it-IT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12505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>
                          <a:latin typeface="Times New Roman"/>
                          <a:ea typeface="Calibri"/>
                          <a:cs typeface="Times New Roman"/>
                        </a:rPr>
                        <a:t>é</a:t>
                      </a:r>
                      <a:r>
                        <a:rPr lang="it-IT" sz="2800" b="1" dirty="0" smtClean="0">
                          <a:latin typeface="Times New Roman"/>
                          <a:ea typeface="Calibri"/>
                          <a:cs typeface="Times New Roman"/>
                        </a:rPr>
                        <a:t>(i</a:t>
                      </a:r>
                      <a:r>
                        <a:rPr lang="it-IT" sz="2800" b="1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it-IT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mat</a:t>
                      </a:r>
                      <a:r>
                        <a:rPr lang="it-IT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é</a:t>
                      </a:r>
                      <a:r>
                        <a:rPr lang="it-IT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(i)</a:t>
                      </a: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it-IT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ë</a:t>
                      </a:r>
                      <a:endParaRPr lang="it-IT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‘mattino’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>
                          <a:latin typeface="Times New Roman"/>
                          <a:ea typeface="Calibri"/>
                          <a:cs typeface="Times New Roman"/>
                        </a:rPr>
                        <a:t>e(i)</a:t>
                      </a:r>
                      <a:endParaRPr lang="it-IT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lang="it-IT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ma</a:t>
                      </a:r>
                      <a:r>
                        <a:rPr lang="it-IT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ˈ</a:t>
                      </a:r>
                      <a:r>
                        <a:rPr lang="it-IT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te</a:t>
                      </a:r>
                      <a:r>
                        <a:rPr lang="it-IT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(i)</a:t>
                      </a:r>
                      <a:r>
                        <a:rPr lang="it-IT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nə</a:t>
                      </a:r>
                      <a:r>
                        <a:rPr lang="it-IT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lang="it-IT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2473457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>
                          <a:latin typeface="Times New Roman"/>
                          <a:ea typeface="Calibri"/>
                          <a:cs typeface="Times New Roman"/>
                        </a:rPr>
                        <a:t>ó</a:t>
                      </a:r>
                      <a:r>
                        <a:rPr lang="it-IT" sz="2800" b="1" dirty="0" smtClean="0">
                          <a:latin typeface="Times New Roman"/>
                          <a:ea typeface="Calibri"/>
                          <a:cs typeface="Times New Roman"/>
                        </a:rPr>
                        <a:t>(u</a:t>
                      </a:r>
                      <a:r>
                        <a:rPr lang="it-IT" sz="2800" b="1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it-IT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lang="it-IT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ó</a:t>
                      </a:r>
                      <a:r>
                        <a:rPr lang="it-IT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(u)</a:t>
                      </a:r>
                      <a:r>
                        <a:rPr lang="it-IT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rë</a:t>
                      </a:r>
                      <a:endParaRPr lang="it-IT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‘sudi’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>
                          <a:latin typeface="Times New Roman"/>
                          <a:ea typeface="Calibri"/>
                          <a:cs typeface="Times New Roman"/>
                        </a:rPr>
                        <a:t>o(u)</a:t>
                      </a:r>
                      <a:endParaRPr lang="it-IT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[ˈso(u)</a:t>
                      </a:r>
                      <a:r>
                        <a:rPr lang="it-IT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rə</a:t>
                      </a:r>
                      <a:r>
                        <a:rPr lang="it-IT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lang="it-IT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9616337"/>
                  </a:ext>
                </a:extLst>
              </a:tr>
            </a:tbl>
          </a:graphicData>
        </a:graphic>
      </p:graphicFrame>
      <p:sp>
        <p:nvSpPr>
          <p:cNvPr id="3" name="Rettangolo 2"/>
          <p:cNvSpPr/>
          <p:nvPr/>
        </p:nvSpPr>
        <p:spPr>
          <a:xfrm>
            <a:off x="0" y="0"/>
            <a:ext cx="14241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>
                <a:solidFill>
                  <a:schemeClr val="accent6"/>
                </a:solidFill>
              </a:rPr>
              <a:t>VOCALI  1</a:t>
            </a:r>
          </a:p>
        </p:txBody>
      </p:sp>
      <p:sp>
        <p:nvSpPr>
          <p:cNvPr id="4" name="Homepage">
            <a:hlinkClick r:id="rId51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48464" y="1"/>
            <a:ext cx="395536" cy="476671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6" name="15. centrale bassa non labializzata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68010" y="1097447"/>
            <a:ext cx="243682" cy="243682"/>
          </a:xfrm>
          <a:prstGeom prst="rect">
            <a:avLst/>
          </a:prstGeom>
        </p:spPr>
      </p:pic>
      <p:pic>
        <p:nvPicPr>
          <p:cNvPr id="11" name="7. anteriore medio-alta non labializzata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68010" y="1637861"/>
            <a:ext cx="234086" cy="234086"/>
          </a:xfrm>
          <a:prstGeom prst="rect">
            <a:avLst/>
          </a:prstGeom>
        </p:spPr>
      </p:pic>
      <p:pic>
        <p:nvPicPr>
          <p:cNvPr id="13" name="11. anteriore medio-alta non labializzata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5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55812" y="2088419"/>
            <a:ext cx="243682" cy="243682"/>
          </a:xfrm>
          <a:prstGeom prst="rect">
            <a:avLst/>
          </a:prstGeom>
        </p:spPr>
      </p:pic>
      <p:pic>
        <p:nvPicPr>
          <p:cNvPr id="15" name="10. centrale medio-alta non labializzata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68010" y="2580232"/>
            <a:ext cx="243682" cy="243682"/>
          </a:xfrm>
          <a:prstGeom prst="rect">
            <a:avLst/>
          </a:prstGeom>
        </p:spPr>
      </p:pic>
      <p:pic>
        <p:nvPicPr>
          <p:cNvPr id="17" name="1. anteriore alta non labializzata.wav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5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74424" y="3068960"/>
            <a:ext cx="243682" cy="243682"/>
          </a:xfrm>
          <a:prstGeom prst="rect">
            <a:avLst/>
          </a:prstGeom>
        </p:spPr>
      </p:pic>
      <p:pic>
        <p:nvPicPr>
          <p:cNvPr id="19" name="1 esempio.wav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5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464710" y="2971394"/>
            <a:ext cx="272222" cy="272222"/>
          </a:xfrm>
          <a:prstGeom prst="rect">
            <a:avLst/>
          </a:prstGeom>
        </p:spPr>
      </p:pic>
      <p:pic>
        <p:nvPicPr>
          <p:cNvPr id="20" name="5. anteriore semi-alta centralizzata.wav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5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58414" y="3560316"/>
            <a:ext cx="243682" cy="243682"/>
          </a:xfrm>
          <a:prstGeom prst="rect">
            <a:avLst/>
          </a:prstGeom>
        </p:spPr>
      </p:pic>
      <p:pic>
        <p:nvPicPr>
          <p:cNvPr id="25" name="9. posteriore medio-alta labializzata.wav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5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90020" y="4031045"/>
            <a:ext cx="243682" cy="243682"/>
          </a:xfrm>
          <a:prstGeom prst="rect">
            <a:avLst/>
          </a:prstGeom>
        </p:spPr>
      </p:pic>
      <p:pic>
        <p:nvPicPr>
          <p:cNvPr id="26" name="13. posteriore medio-bassa labializzata.wav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5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71215" y="4503637"/>
            <a:ext cx="243682" cy="243682"/>
          </a:xfrm>
          <a:prstGeom prst="rect">
            <a:avLst/>
          </a:prstGeom>
        </p:spPr>
      </p:pic>
      <p:pic>
        <p:nvPicPr>
          <p:cNvPr id="27" name="25. posteriore alta labializzata.wav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5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55812" y="4948917"/>
            <a:ext cx="243682" cy="243682"/>
          </a:xfrm>
          <a:prstGeom prst="rect">
            <a:avLst/>
          </a:prstGeom>
        </p:spPr>
      </p:pic>
      <p:pic>
        <p:nvPicPr>
          <p:cNvPr id="28" name="6. posteriore semi-alta labializzata.wav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5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90020" y="5456214"/>
            <a:ext cx="243682" cy="243682"/>
          </a:xfrm>
          <a:prstGeom prst="rect">
            <a:avLst/>
          </a:prstGeom>
        </p:spPr>
      </p:pic>
      <p:pic>
        <p:nvPicPr>
          <p:cNvPr id="36" name="17. e(i) ok.wav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5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90020" y="5928806"/>
            <a:ext cx="243682" cy="243682"/>
          </a:xfrm>
          <a:prstGeom prst="rect">
            <a:avLst/>
          </a:prstGeom>
        </p:spPr>
      </p:pic>
      <p:pic>
        <p:nvPicPr>
          <p:cNvPr id="37" name="19. o(u) ok.wav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5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V="1">
            <a:off x="1300586" y="6394618"/>
            <a:ext cx="247172" cy="247172"/>
          </a:xfrm>
          <a:prstGeom prst="rect">
            <a:avLst/>
          </a:prstGeom>
        </p:spPr>
      </p:pic>
      <p:pic>
        <p:nvPicPr>
          <p:cNvPr id="7" name="II15. neve (carta)">
            <a:hlinkClick r:id="" action="ppaction://media"/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5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482574" y="1583516"/>
            <a:ext cx="251997" cy="251997"/>
          </a:xfrm>
          <a:prstGeom prst="rect">
            <a:avLst/>
          </a:prstGeom>
        </p:spPr>
      </p:pic>
      <p:pic>
        <p:nvPicPr>
          <p:cNvPr id="9" name="I16. vecchio (carta)">
            <a:hlinkClick r:id="" action="ppaction://media"/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5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499452" y="2064238"/>
            <a:ext cx="257013" cy="257013"/>
          </a:xfrm>
          <a:prstGeom prst="rect">
            <a:avLst/>
          </a:prstGeom>
        </p:spPr>
      </p:pic>
      <p:pic>
        <p:nvPicPr>
          <p:cNvPr id="18" name="I40. incinta (carta)">
            <a:hlinkClick r:id="" action="ppaction://media"/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5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462377" y="2545092"/>
            <a:ext cx="272194" cy="272194"/>
          </a:xfrm>
          <a:prstGeom prst="rect">
            <a:avLst/>
          </a:prstGeom>
        </p:spPr>
      </p:pic>
      <p:pic>
        <p:nvPicPr>
          <p:cNvPr id="23" name="I38. nozze (legenda)_2">
            <a:hlinkClick r:id="" action="ppaction://media"/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5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451357" y="3489088"/>
            <a:ext cx="274559" cy="274559"/>
          </a:xfrm>
          <a:prstGeom prst="rect">
            <a:avLst/>
          </a:prstGeom>
        </p:spPr>
      </p:pic>
      <p:pic>
        <p:nvPicPr>
          <p:cNvPr id="24" name="III15. polmone (carta)">
            <a:hlinkClick r:id="" action="ppaction://media"/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5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471031" y="3942122"/>
            <a:ext cx="254886" cy="254886"/>
          </a:xfrm>
          <a:prstGeom prst="rect">
            <a:avLst/>
          </a:prstGeom>
        </p:spPr>
      </p:pic>
      <p:pic>
        <p:nvPicPr>
          <p:cNvPr id="40" name="III48. zoppa (carta)">
            <a:hlinkClick r:id="" action="ppaction://media"/>
          </p:cNvPr>
          <p:cNvPicPr>
            <a:picLocks noChangeAspect="1"/>
          </p:cNvPicPr>
          <p:nvPr>
            <a:audi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5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482883" y="4405116"/>
            <a:ext cx="275444" cy="275444"/>
          </a:xfrm>
          <a:prstGeom prst="rect">
            <a:avLst/>
          </a:prstGeom>
        </p:spPr>
      </p:pic>
      <p:pic>
        <p:nvPicPr>
          <p:cNvPr id="41" name="I1. neonato (legenda)_1">
            <a:hlinkClick r:id="" action="ppaction://media"/>
          </p:cNvPr>
          <p:cNvPicPr>
            <a:picLocks noChangeAspect="1"/>
          </p:cNvPicPr>
          <p:nvPr>
            <a:audioFile r:link="rId40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5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484817" y="5411213"/>
            <a:ext cx="286281" cy="286281"/>
          </a:xfrm>
          <a:prstGeom prst="rect">
            <a:avLst/>
          </a:prstGeom>
        </p:spPr>
      </p:pic>
      <p:pic>
        <p:nvPicPr>
          <p:cNvPr id="43" name="III21. tu sudi (carta)">
            <a:hlinkClick r:id="" action="ppaction://media"/>
          </p:cNvPr>
          <p:cNvPicPr>
            <a:picLocks noChangeAspect="1"/>
          </p:cNvPicPr>
          <p:nvPr>
            <a:audioFile r:link="rId42"/>
            <p:extLst>
              <p:ext uri="{DAA4B4D4-6D71-4841-9C94-3DE7FCFB9230}">
                <p14:media xmlns:p14="http://schemas.microsoft.com/office/powerpoint/2010/main" r:embed="rId41"/>
              </p:ext>
            </p:extLst>
          </p:nvPr>
        </p:nvPicPr>
        <p:blipFill>
          <a:blip r:embed="rId5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455849" y="6364606"/>
            <a:ext cx="247547" cy="247547"/>
          </a:xfrm>
          <a:prstGeom prst="rect">
            <a:avLst/>
          </a:prstGeom>
        </p:spPr>
      </p:pic>
      <p:pic>
        <p:nvPicPr>
          <p:cNvPr id="45" name="I26. fasce (carta)">
            <a:hlinkClick r:id="" action="ppaction://media"/>
          </p:cNvPr>
          <p:cNvPicPr>
            <a:picLocks noChangeAspect="1"/>
          </p:cNvPicPr>
          <p:nvPr>
            <a:audioFile r:link="rId44"/>
            <p:extLst>
              <p:ext uri="{DAA4B4D4-6D71-4841-9C94-3DE7FCFB9230}">
                <p14:media xmlns:p14="http://schemas.microsoft.com/office/powerpoint/2010/main" r:embed="rId43"/>
              </p:ext>
            </p:extLst>
          </p:nvPr>
        </p:nvPicPr>
        <p:blipFill>
          <a:blip r:embed="rId5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482574" y="1094172"/>
            <a:ext cx="273892" cy="273892"/>
          </a:xfrm>
          <a:prstGeom prst="rect">
            <a:avLst/>
          </a:prstGeom>
        </p:spPr>
      </p:pic>
      <p:pic>
        <p:nvPicPr>
          <p:cNvPr id="46" name="711_0301">
            <a:hlinkClick r:id="" action="ppaction://media"/>
          </p:cNvPr>
          <p:cNvPicPr>
            <a:picLocks noChangeAspect="1"/>
          </p:cNvPicPr>
          <p:nvPr>
            <a:audioFile r:link="rId46"/>
            <p:extLst>
              <p:ext uri="{DAA4B4D4-6D71-4841-9C94-3DE7FCFB9230}">
                <p14:media xmlns:p14="http://schemas.microsoft.com/office/powerpoint/2010/main" r:embed="rId45"/>
              </p:ext>
            </p:extLst>
          </p:nvPr>
        </p:nvPicPr>
        <p:blipFill>
          <a:blip r:embed="rId5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468742" y="5820212"/>
            <a:ext cx="287246" cy="287246"/>
          </a:xfrm>
          <a:prstGeom prst="rect">
            <a:avLst/>
          </a:prstGeom>
        </p:spPr>
      </p:pic>
      <p:pic>
        <p:nvPicPr>
          <p:cNvPr id="47" name="II1. nuvola (carta)">
            <a:hlinkClick r:id="" action="ppaction://media"/>
          </p:cNvPr>
          <p:cNvPicPr>
            <a:picLocks noChangeAspect="1"/>
          </p:cNvPicPr>
          <p:nvPr>
            <a:audioFile r:link="rId48"/>
            <p:extLst>
              <p:ext uri="{DAA4B4D4-6D71-4841-9C94-3DE7FCFB9230}">
                <p14:media xmlns:p14="http://schemas.microsoft.com/office/powerpoint/2010/main" r:embed="rId47"/>
              </p:ext>
            </p:extLst>
          </p:nvPr>
        </p:nvPicPr>
        <p:blipFill>
          <a:blip r:embed="rId5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468742" y="4895515"/>
            <a:ext cx="283228" cy="28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25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1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7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5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81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7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51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556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696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29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408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238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21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102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116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275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192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1216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0" dur="1728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6" dur="1984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 vol="80000">
                <p:cTn id="1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2" dur="1728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audio>
              <p:cMediaNode vol="80000">
                <p:cTn id="1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8" dur="1439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audio>
              <p:cMediaNode vol="80000">
                <p:cTn id="1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4" dur="217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audio>
              <p:cMediaNode vol="80000">
                <p:cTn id="1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770470"/>
              </p:ext>
            </p:extLst>
          </p:nvPr>
        </p:nvGraphicFramePr>
        <p:xfrm>
          <a:off x="179512" y="52184"/>
          <a:ext cx="8712968" cy="608150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33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0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ADL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Trascrizione</a:t>
                      </a:r>
                      <a:r>
                        <a:rPr lang="it-IT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ADL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IPA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Trascrizione</a:t>
                      </a:r>
                      <a:r>
                        <a:rPr lang="it-IT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IPA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indent="825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</a:t>
                      </a:r>
                      <a:r>
                        <a:rPr lang="it-IT" sz="24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éllafattë</a:t>
                      </a:r>
                      <a:endParaRPr lang="it-IT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324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‘bella’</a:t>
                      </a:r>
                      <a:endParaRPr lang="it-IT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lang="it-IT" sz="25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bel:aˈfat:ə</a:t>
                      </a: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lang="it-IT" sz="2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400" b="1" spc="3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c+</a:t>
                      </a:r>
                      <a:r>
                        <a:rPr lang="it-IT" sz="2400" b="1" spc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a,o,u</a:t>
                      </a:r>
                      <a:r>
                        <a:rPr lang="it-IT" sz="2400" b="1" spc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*</a:t>
                      </a:r>
                      <a:endParaRPr lang="it-IT" sz="2400" b="1" spc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</a:t>
                      </a:r>
                      <a:r>
                        <a:rPr lang="it-IT" sz="24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anë</a:t>
                      </a:r>
                      <a:r>
                        <a:rPr lang="it-IT" sz="2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</a:t>
                      </a:r>
                      <a:endParaRPr lang="it-IT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252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‘cane’</a:t>
                      </a:r>
                      <a:endParaRPr lang="it-IT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5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kanə</a:t>
                      </a: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lang="it-IT" sz="2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indent="825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spc="-15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</a:t>
                      </a:r>
                      <a:r>
                        <a:rPr lang="it-IT" sz="2400" b="1" spc="-1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 e, i ,</a:t>
                      </a:r>
                      <a:r>
                        <a:rPr lang="it-IT" sz="2400" b="1" spc="-15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it-IT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ë</a:t>
                      </a:r>
                      <a:endParaRPr lang="it-IT" sz="2400" b="1" spc="-1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0" dirty="0" err="1" smtClean="0">
                          <a:latin typeface="Times New Roman"/>
                          <a:cs typeface="Times New Roman"/>
                        </a:rPr>
                        <a:t>zuppë</a:t>
                      </a:r>
                      <a:r>
                        <a:rPr lang="it-IT" sz="2400" b="1" dirty="0" err="1" smtClean="0">
                          <a:latin typeface="Times New Roman"/>
                          <a:cs typeface="Times New Roman"/>
                        </a:rPr>
                        <a:t>ch</a:t>
                      </a:r>
                      <a:r>
                        <a:rPr lang="it-IT" sz="2400" b="0" dirty="0" err="1" smtClean="0">
                          <a:latin typeface="Times New Roman"/>
                          <a:cs typeface="Times New Roman"/>
                        </a:rPr>
                        <a:t>éšë</a:t>
                      </a:r>
                      <a:endParaRPr lang="it-IT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‘</a:t>
                      </a:r>
                      <a:r>
                        <a:rPr lang="it-IT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tu</a:t>
                      </a:r>
                      <a:r>
                        <a:rPr lang="it-IT" sz="1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zoppichi</a:t>
                      </a:r>
                      <a:r>
                        <a:rPr lang="it-IT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’</a:t>
                      </a:r>
                      <a:endParaRPr lang="it-IT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lang="it-IT" sz="2500" b="0" dirty="0" err="1" smtClean="0">
                          <a:latin typeface="Times New Roman"/>
                          <a:cs typeface="Times New Roman"/>
                        </a:rPr>
                        <a:t>ʦup</a:t>
                      </a:r>
                      <a:r>
                        <a:rPr lang="it-IT" sz="25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</a:t>
                      </a:r>
                      <a:r>
                        <a:rPr lang="it-IT" sz="25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əˈkeʃə</a:t>
                      </a:r>
                      <a:r>
                        <a:rPr lang="it-IT" sz="2500" b="0" dirty="0" smtClean="0">
                          <a:latin typeface="Times New Roman"/>
                          <a:cs typeface="Times New Roman"/>
                        </a:rPr>
                        <a:t>]</a:t>
                      </a:r>
                      <a:endParaRPr lang="it-IT" sz="2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indent="825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400" b="1" spc="-1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</a:t>
                      </a:r>
                      <a:r>
                        <a:rPr lang="it-IT" sz="2400" b="1" spc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r>
                        <a:rPr lang="it-IT" sz="2000" b="1" spc="-1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  <a:r>
                        <a:rPr lang="it-IT" sz="2400" b="1" spc="-1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voc.</a:t>
                      </a:r>
                      <a:endParaRPr lang="it-IT" sz="2400" b="1" spc="-1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chi</a:t>
                      </a: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atridd</a:t>
                      </a:r>
                      <a:r>
                        <a:rPr lang="it-IT" sz="2400" b="0" dirty="0" err="1" smtClean="0">
                          <a:latin typeface="Times New Roman"/>
                          <a:cs typeface="Times New Roman"/>
                        </a:rPr>
                        <a:t>ë</a:t>
                      </a:r>
                      <a:endParaRPr lang="it-IT" sz="2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‘ghiaccio’</a:t>
                      </a:r>
                      <a:endParaRPr lang="it-IT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kj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5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kjaˈtrid:ə</a:t>
                      </a: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lang="it-IT" sz="2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indent="825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 + e, i</a:t>
                      </a:r>
                      <a:endParaRPr lang="it-IT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fa</a:t>
                      </a:r>
                      <a:r>
                        <a:rPr lang="it-IT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cc</a:t>
                      </a: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ë</a:t>
                      </a:r>
                      <a:endParaRPr lang="it-IT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‘guancia’</a:t>
                      </a:r>
                      <a:endParaRPr lang="it-IT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ʧ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5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fat</a:t>
                      </a:r>
                      <a:r>
                        <a:rPr lang="it-IT" sz="25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:ʃ</a:t>
                      </a:r>
                      <a:r>
                        <a:rPr lang="it-IT" sz="25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ə</a:t>
                      </a: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indent="825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vin</a:t>
                      </a:r>
                      <a:r>
                        <a:rPr lang="it-IT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ë</a:t>
                      </a:r>
                      <a:endParaRPr lang="it-IT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‘vento’</a:t>
                      </a:r>
                      <a:endParaRPr lang="it-IT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5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vində</a:t>
                      </a: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lang="it-IT" sz="2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indent="825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ëgliólë</a:t>
                      </a:r>
                      <a:endParaRPr lang="it-IT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‘ragazze’</a:t>
                      </a:r>
                      <a:endParaRPr lang="it-IT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lang="it-IT" sz="25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fəˈʎ</a:t>
                      </a:r>
                      <a:r>
                        <a:rPr lang="it-IT" sz="25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:olə</a:t>
                      </a: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lang="it-IT" sz="2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indent="825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gh</a:t>
                      </a:r>
                      <a:r>
                        <a:rPr lang="it-IT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 </a:t>
                      </a:r>
                      <a:r>
                        <a:rPr lang="it-IT" sz="2400" b="1" spc="-1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e, i ,</a:t>
                      </a:r>
                      <a:r>
                        <a:rPr lang="it-IT" sz="2400" b="1" spc="-15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it-IT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ë</a:t>
                      </a:r>
                      <a:endParaRPr lang="it-IT" sz="2400" b="1" spc="-15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san</a:t>
                      </a:r>
                      <a:r>
                        <a:rPr lang="it-IT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gh</a:t>
                      </a:r>
                      <a:r>
                        <a:rPr lang="it-IT" sz="24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ë</a:t>
                      </a:r>
                      <a:endParaRPr lang="it-IT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‘sangue’</a:t>
                      </a:r>
                      <a:endParaRPr lang="it-IT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  <a:sym typeface="SILManuscript IPA93"/>
                        </a:rPr>
                        <a:t>g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5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[</a:t>
                      </a: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ˈ</a:t>
                      </a:r>
                      <a:r>
                        <a:rPr lang="it-IT" sz="25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sa</a:t>
                      </a:r>
                      <a:r>
                        <a:rPr lang="it-IT" sz="2500" b="0" kern="1200" dirty="0" err="1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ɳ</a:t>
                      </a:r>
                      <a:r>
                        <a:rPr lang="it-IT" sz="25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</a:t>
                      </a:r>
                      <a:r>
                        <a:rPr lang="it-IT" sz="25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ə</a:t>
                      </a:r>
                      <a:r>
                        <a:rPr lang="it-IT" sz="25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]</a:t>
                      </a:r>
                      <a:endParaRPr lang="it-IT" sz="25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10800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400" b="1" spc="-15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gh</a:t>
                      </a:r>
                      <a:r>
                        <a:rPr lang="it-IT" sz="2400" b="1" spc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r>
                        <a:rPr lang="it-IT" sz="2000" b="1" spc="-15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  <a:r>
                        <a:rPr lang="it-IT" sz="2400" b="1" spc="-1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voc.</a:t>
                      </a:r>
                      <a:endParaRPr lang="it-IT" sz="2400" b="1" spc="-1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4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né</a:t>
                      </a:r>
                      <a:r>
                        <a:rPr lang="it-IT" sz="24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gghi</a:t>
                      </a:r>
                      <a:r>
                        <a:rPr lang="it-IT" sz="24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ë</a:t>
                      </a:r>
                      <a:r>
                        <a:rPr lang="it-IT" sz="2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it-IT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252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‘nebbia’</a:t>
                      </a:r>
                      <a:endParaRPr lang="it-IT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gj</a:t>
                      </a:r>
                      <a:endParaRPr kumimoji="0" lang="it-IT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5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[ˈ</a:t>
                      </a:r>
                      <a:r>
                        <a:rPr lang="it-IT" sz="25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neg:jə</a:t>
                      </a:r>
                      <a:r>
                        <a:rPr lang="it-IT" sz="25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]</a:t>
                      </a:r>
                      <a:endParaRPr lang="it-IT" sz="25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288000" marT="0" marB="0" anchor="ctr"/>
                </a:tc>
                <a:extLst>
                  <a:ext uri="{0D108BD9-81ED-4DB2-BD59-A6C34878D82A}">
                    <a16:rowId xmlns:a16="http://schemas.microsoft.com/office/drawing/2014/main" val="22853891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indent="825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 + e, i</a:t>
                      </a:r>
                      <a:endParaRPr lang="it-IT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sën</a:t>
                      </a:r>
                      <a:r>
                        <a:rPr lang="it-IT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irë</a:t>
                      </a:r>
                      <a:r>
                        <a:rPr lang="it-IT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it-IT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‘sereno’</a:t>
                      </a:r>
                      <a:endParaRPr lang="it-IT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ʤ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lang="it-IT" sz="23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sənˈdʒirə</a:t>
                      </a:r>
                      <a:r>
                        <a:rPr lang="it-IT" sz="2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lang="it-IT" sz="2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213132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(g)</a:t>
                      </a:r>
                      <a:endParaRPr lang="it-IT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(g)</a:t>
                      </a:r>
                      <a:r>
                        <a:rPr lang="it-IT" sz="24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ròss</a:t>
                      </a: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ë</a:t>
                      </a:r>
                      <a:r>
                        <a:rPr lang="it-IT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it-IT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‘grossa’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</a:t>
                      </a:r>
                      <a:r>
                        <a:rPr lang="it-IT" sz="28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ɣ</a:t>
                      </a:r>
                      <a:endParaRPr lang="it-IT" sz="28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5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[ˈ</a:t>
                      </a:r>
                      <a:r>
                        <a:rPr lang="it-IT" sz="25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ɣrɔs:ə</a:t>
                      </a:r>
                      <a:r>
                        <a:rPr lang="it-IT" sz="25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]</a:t>
                      </a:r>
                      <a:endParaRPr lang="it-IT" sz="25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288000" marT="0" marB="0" anchor="ctr"/>
                </a:tc>
                <a:extLst>
                  <a:ext uri="{0D108BD9-81ED-4DB2-BD59-A6C34878D82A}">
                    <a16:rowId xmlns:a16="http://schemas.microsoft.com/office/drawing/2014/main" val="12413701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lang="it-IT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attë</a:t>
                      </a:r>
                      <a:endParaRPr lang="it-IT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‘latte’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5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[ˈlat:ə]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5368581"/>
                  </a:ext>
                </a:extLst>
              </a:tr>
            </a:tbl>
          </a:graphicData>
        </a:graphic>
      </p:graphicFrame>
      <p:sp>
        <p:nvSpPr>
          <p:cNvPr id="4" name="Homepage">
            <a:hlinkClick r:id="rId48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48464" y="1"/>
            <a:ext cx="395536" cy="476671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6" name="2. 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9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20006" y="620688"/>
            <a:ext cx="243682" cy="243682"/>
          </a:xfrm>
          <a:prstGeom prst="rect">
            <a:avLst/>
          </a:prstGeom>
        </p:spPr>
      </p:pic>
      <p:pic>
        <p:nvPicPr>
          <p:cNvPr id="10" name="9 ok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9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20006" y="1169094"/>
            <a:ext cx="243682" cy="243682"/>
          </a:xfrm>
          <a:prstGeom prst="rect">
            <a:avLst/>
          </a:prstGeom>
        </p:spPr>
      </p:pic>
      <p:pic>
        <p:nvPicPr>
          <p:cNvPr id="11" name="9 esempio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49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615057" y="1149956"/>
            <a:ext cx="292924" cy="292924"/>
          </a:xfrm>
          <a:prstGeom prst="rect">
            <a:avLst/>
          </a:prstGeom>
        </p:spPr>
      </p:pic>
      <p:pic>
        <p:nvPicPr>
          <p:cNvPr id="12" name="7 kj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49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20006" y="2060848"/>
            <a:ext cx="243682" cy="243682"/>
          </a:xfrm>
          <a:prstGeom prst="rect">
            <a:avLst/>
          </a:prstGeom>
        </p:spPr>
      </p:pic>
      <p:pic>
        <p:nvPicPr>
          <p:cNvPr id="14" name="29 c e,i.wav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49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20006" y="2537246"/>
            <a:ext cx="243682" cy="243682"/>
          </a:xfrm>
          <a:prstGeom prst="rect">
            <a:avLst/>
          </a:prstGeom>
        </p:spPr>
      </p:pic>
      <p:pic>
        <p:nvPicPr>
          <p:cNvPr id="16" name="4 ok.wav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49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20006" y="3041302"/>
            <a:ext cx="243682" cy="243682"/>
          </a:xfrm>
          <a:prstGeom prst="rect">
            <a:avLst/>
          </a:prstGeom>
        </p:spPr>
      </p:pic>
      <p:pic>
        <p:nvPicPr>
          <p:cNvPr id="22" name="17 ok.wav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49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20006" y="3473350"/>
            <a:ext cx="243682" cy="243682"/>
          </a:xfrm>
          <a:prstGeom prst="rect">
            <a:avLst/>
          </a:prstGeom>
        </p:spPr>
      </p:pic>
      <p:sp>
        <p:nvSpPr>
          <p:cNvPr id="30" name="CasellaDiTesto 29"/>
          <p:cNvSpPr txBox="1"/>
          <p:nvPr/>
        </p:nvSpPr>
        <p:spPr>
          <a:xfrm>
            <a:off x="251520" y="6553002"/>
            <a:ext cx="4244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*Si consiglia di utilizzare la q secondo le norme d’uso dell’italiano</a:t>
            </a:r>
            <a:endParaRPr lang="it-IT" sz="1200" dirty="0"/>
          </a:p>
        </p:txBody>
      </p:sp>
      <p:pic>
        <p:nvPicPr>
          <p:cNvPr id="32" name="9 ok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9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20006" y="1628800"/>
            <a:ext cx="243682" cy="243682"/>
          </a:xfrm>
          <a:prstGeom prst="rect">
            <a:avLst/>
          </a:prstGeom>
        </p:spPr>
      </p:pic>
      <p:pic>
        <p:nvPicPr>
          <p:cNvPr id="33" name="10 ok.wav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49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20006" y="3949748"/>
            <a:ext cx="243682" cy="243682"/>
          </a:xfrm>
          <a:prstGeom prst="rect">
            <a:avLst/>
          </a:prstGeom>
        </p:spPr>
      </p:pic>
      <p:pic>
        <p:nvPicPr>
          <p:cNvPr id="31" name="8 ok.wav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49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57935" y="4426146"/>
            <a:ext cx="243682" cy="243682"/>
          </a:xfrm>
          <a:prstGeom prst="rect">
            <a:avLst/>
          </a:prstGeom>
        </p:spPr>
      </p:pic>
      <p:pic>
        <p:nvPicPr>
          <p:cNvPr id="35" name="30 dg.wav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49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20006" y="4887124"/>
            <a:ext cx="243682" cy="243682"/>
          </a:xfrm>
          <a:prstGeom prst="rect">
            <a:avLst/>
          </a:prstGeom>
        </p:spPr>
      </p:pic>
      <p:pic>
        <p:nvPicPr>
          <p:cNvPr id="36" name="23.wav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49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36452" y="5348102"/>
            <a:ext cx="243682" cy="243682"/>
          </a:xfrm>
          <a:prstGeom prst="rect">
            <a:avLst/>
          </a:prstGeom>
        </p:spPr>
      </p:pic>
      <p:pic>
        <p:nvPicPr>
          <p:cNvPr id="41" name="26.wav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49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36452" y="5791671"/>
            <a:ext cx="243682" cy="243682"/>
          </a:xfrm>
          <a:prstGeom prst="rect">
            <a:avLst/>
          </a:prstGeom>
        </p:spPr>
      </p:pic>
      <p:pic>
        <p:nvPicPr>
          <p:cNvPr id="42" name="26 esempio.wav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49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634805" y="5787331"/>
            <a:ext cx="299532" cy="299532"/>
          </a:xfrm>
          <a:prstGeom prst="rect">
            <a:avLst/>
          </a:prstGeom>
        </p:spPr>
      </p:pic>
      <p:pic>
        <p:nvPicPr>
          <p:cNvPr id="3" name="III29. è bella (carta)">
            <a:hlinkClick r:id="" action="ppaction://media"/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50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634805" y="636656"/>
            <a:ext cx="272276" cy="272276"/>
          </a:xfrm>
          <a:prstGeom prst="rect">
            <a:avLst/>
          </a:prstGeom>
        </p:spPr>
      </p:pic>
      <p:pic>
        <p:nvPicPr>
          <p:cNvPr id="5" name="III51. tu zoppichi (carta)">
            <a:hlinkClick r:id="" action="ppaction://media"/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50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642707" y="1626445"/>
            <a:ext cx="267470" cy="267470"/>
          </a:xfrm>
          <a:prstGeom prst="rect">
            <a:avLst/>
          </a:prstGeom>
        </p:spPr>
      </p:pic>
      <p:pic>
        <p:nvPicPr>
          <p:cNvPr id="8" name="II17. ghiaccio (carta)">
            <a:hlinkClick r:id="" action="ppaction://media"/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50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656458" y="2091187"/>
            <a:ext cx="267683" cy="267683"/>
          </a:xfrm>
          <a:prstGeom prst="rect">
            <a:avLst/>
          </a:prstGeom>
        </p:spPr>
      </p:pic>
      <p:pic>
        <p:nvPicPr>
          <p:cNvPr id="9" name="III8. guancia (carta)">
            <a:hlinkClick r:id="" action="ppaction://media"/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50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622357" y="2495304"/>
            <a:ext cx="285624" cy="285624"/>
          </a:xfrm>
          <a:prstGeom prst="rect">
            <a:avLst/>
          </a:prstGeom>
        </p:spPr>
      </p:pic>
      <p:pic>
        <p:nvPicPr>
          <p:cNvPr id="18" name="II23. vento (carta)">
            <a:hlinkClick r:id="" action="ppaction://media"/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50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615057" y="2974323"/>
            <a:ext cx="294066" cy="294066"/>
          </a:xfrm>
          <a:prstGeom prst="rect">
            <a:avLst/>
          </a:prstGeom>
        </p:spPr>
      </p:pic>
      <p:pic>
        <p:nvPicPr>
          <p:cNvPr id="19" name="I9. ragazze (carta)">
            <a:hlinkClick r:id="" action="ppaction://media"/>
          </p:cNvPr>
          <p:cNvPicPr>
            <a:picLocks noChangeAspect="1"/>
          </p:cNvPicPr>
          <p:nvPr>
            <a:audi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50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605559" y="3480287"/>
            <a:ext cx="318642" cy="318642"/>
          </a:xfrm>
          <a:prstGeom prst="rect">
            <a:avLst/>
          </a:prstGeom>
        </p:spPr>
      </p:pic>
      <p:pic>
        <p:nvPicPr>
          <p:cNvPr id="20" name="III7. sangue (carta)">
            <a:hlinkClick r:id="" action="ppaction://media"/>
          </p:cNvPr>
          <p:cNvPicPr>
            <a:picLocks noChangeAspect="1"/>
          </p:cNvPicPr>
          <p:nvPr>
            <a:audioFile r:link="rId40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50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99171" y="3919720"/>
            <a:ext cx="300939" cy="300939"/>
          </a:xfrm>
          <a:prstGeom prst="rect">
            <a:avLst/>
          </a:prstGeom>
        </p:spPr>
      </p:pic>
      <p:pic>
        <p:nvPicPr>
          <p:cNvPr id="21" name="II5. nebbia (carta)">
            <a:hlinkClick r:id="" action="ppaction://media"/>
          </p:cNvPr>
          <p:cNvPicPr>
            <a:picLocks noChangeAspect="1"/>
          </p:cNvPicPr>
          <p:nvPr>
            <a:audioFile r:link="rId42"/>
            <p:extLst>
              <p:ext uri="{DAA4B4D4-6D71-4841-9C94-3DE7FCFB9230}">
                <p14:media xmlns:p14="http://schemas.microsoft.com/office/powerpoint/2010/main" r:embed="rId41"/>
              </p:ext>
            </p:extLst>
          </p:nvPr>
        </p:nvPicPr>
        <p:blipFill>
          <a:blip r:embed="rId50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615057" y="4406435"/>
            <a:ext cx="304800" cy="304800"/>
          </a:xfrm>
          <a:prstGeom prst="rect">
            <a:avLst/>
          </a:prstGeom>
        </p:spPr>
      </p:pic>
      <p:pic>
        <p:nvPicPr>
          <p:cNvPr id="26" name="II4. sereno (carta)">
            <a:hlinkClick r:id="" action="ppaction://media"/>
          </p:cNvPr>
          <p:cNvPicPr>
            <a:picLocks noChangeAspect="1"/>
          </p:cNvPicPr>
          <p:nvPr>
            <a:audioFile r:link="rId44"/>
            <p:extLst>
              <p:ext uri="{DAA4B4D4-6D71-4841-9C94-3DE7FCFB9230}">
                <p14:media xmlns:p14="http://schemas.microsoft.com/office/powerpoint/2010/main" r:embed="rId43"/>
              </p:ext>
            </p:extLst>
          </p:nvPr>
        </p:nvPicPr>
        <p:blipFill>
          <a:blip r:embed="rId50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608037" y="4862929"/>
            <a:ext cx="292072" cy="292072"/>
          </a:xfrm>
          <a:prstGeom prst="rect">
            <a:avLst/>
          </a:prstGeom>
        </p:spPr>
      </p:pic>
      <p:pic>
        <p:nvPicPr>
          <p:cNvPr id="27" name="III35. grossa (carta)">
            <a:hlinkClick r:id="" action="ppaction://media"/>
          </p:cNvPr>
          <p:cNvPicPr>
            <a:picLocks noChangeAspect="1"/>
          </p:cNvPicPr>
          <p:nvPr>
            <a:audioFile r:link="rId46"/>
            <p:extLst>
              <p:ext uri="{DAA4B4D4-6D71-4841-9C94-3DE7FCFB9230}">
                <p14:media xmlns:p14="http://schemas.microsoft.com/office/powerpoint/2010/main" r:embed="rId45"/>
              </p:ext>
            </p:extLst>
          </p:nvPr>
        </p:nvPicPr>
        <p:blipFill>
          <a:blip r:embed="rId50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639317" y="5318741"/>
            <a:ext cx="293645" cy="29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43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4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2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40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34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30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30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749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34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006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162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2475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878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2816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32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12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22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198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249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0" dur="185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6" dur="128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1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2" dur="1472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1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8" dur="2496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1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4" dur="97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1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065819"/>
              </p:ext>
            </p:extLst>
          </p:nvPr>
        </p:nvGraphicFramePr>
        <p:xfrm>
          <a:off x="179512" y="-4"/>
          <a:ext cx="8712968" cy="656483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33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8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21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5024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ADL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Trascrizione</a:t>
                      </a:r>
                      <a:r>
                        <a:rPr lang="it-IT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ADL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IPA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Trascrizione</a:t>
                      </a:r>
                      <a:r>
                        <a:rPr lang="it-IT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IPA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695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gli</a:t>
                      </a:r>
                      <a:endParaRPr lang="it-IT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fi</a:t>
                      </a:r>
                      <a:r>
                        <a:rPr lang="it-IT" sz="24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gli</a:t>
                      </a:r>
                      <a:r>
                        <a:rPr lang="it-IT" sz="24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ë</a:t>
                      </a:r>
                      <a:endParaRPr lang="it-IT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288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‘figlio’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ʎ</a:t>
                      </a:r>
                      <a:endParaRPr lang="it-IT" sz="28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5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fiʎ</a:t>
                      </a: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:ə]</a:t>
                      </a:r>
                      <a:endParaRPr lang="it-IT" sz="2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5695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it-IT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it-IT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mm</a:t>
                      </a:r>
                      <a:r>
                        <a:rPr lang="it-IT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ë</a:t>
                      </a:r>
                      <a:endParaRPr lang="it-IT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‘mamma’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5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mam</a:t>
                      </a: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:ə]</a:t>
                      </a:r>
                      <a:endParaRPr lang="it-IT" sz="2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5695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it-IT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asë</a:t>
                      </a:r>
                      <a:endParaRPr lang="it-IT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‘naso’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5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nasə</a:t>
                      </a: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lang="it-IT" sz="2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5695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gn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ò</a:t>
                      </a:r>
                      <a:r>
                        <a:rPr lang="it-IT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gn</a:t>
                      </a:r>
                      <a:r>
                        <a:rPr lang="it-IT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ë</a:t>
                      </a:r>
                      <a:endParaRPr lang="it-IT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‘unghia’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 smtClean="0">
                          <a:latin typeface="Times New Roman"/>
                          <a:ea typeface="Calibri"/>
                        </a:rPr>
                        <a:t>ɲ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5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ɔɲ:ə</a:t>
                      </a:r>
                      <a:r>
                        <a:rPr lang="it-IT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lang="it-IT" sz="2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5024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it-IT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anë</a:t>
                      </a:r>
                      <a:endParaRPr lang="it-IT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‘pane’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5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[ˈpanə]</a:t>
                      </a:r>
                      <a:endParaRPr lang="it-IT" sz="25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28800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5024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lang="it-IT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ë</a:t>
                      </a:r>
                      <a:r>
                        <a:rPr lang="it-IT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t-IT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rr</a:t>
                      </a: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in</a:t>
                      </a:r>
                      <a:r>
                        <a:rPr lang="it-IT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ë</a:t>
                      </a:r>
                      <a:endParaRPr lang="it-IT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‘la</a:t>
                      </a:r>
                      <a:r>
                        <a:rPr lang="it-IT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schiena</a:t>
                      </a:r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’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5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[</a:t>
                      </a:r>
                      <a:r>
                        <a:rPr lang="it-IT" sz="25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rə</a:t>
                      </a:r>
                      <a:r>
                        <a:rPr lang="it-IT" sz="25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ˈ</a:t>
                      </a:r>
                      <a:r>
                        <a:rPr lang="it-IT" sz="25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rrinə</a:t>
                      </a:r>
                      <a:r>
                        <a:rPr lang="it-IT" sz="25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]</a:t>
                      </a:r>
                      <a:endParaRPr lang="it-IT" sz="25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28800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60350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it-IT" sz="2400" b="0" dirty="0" err="1" smtClean="0">
                          <a:latin typeface="Times New Roman"/>
                          <a:cs typeface="Times New Roman"/>
                        </a:rPr>
                        <a:t>ë</a:t>
                      </a:r>
                      <a:r>
                        <a:rPr lang="it-IT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ér</a:t>
                      </a:r>
                      <a:r>
                        <a:rPr lang="it-IT" sz="2400" b="0" dirty="0" err="1" smtClean="0">
                          <a:latin typeface="Times New Roman"/>
                          <a:cs typeface="Times New Roman"/>
                        </a:rPr>
                        <a:t>ë</a:t>
                      </a:r>
                      <a:endParaRPr lang="it-IT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‘stasera’</a:t>
                      </a:r>
                      <a:endParaRPr lang="it-IT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s, z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lang="it-IT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məˈser</a:t>
                      </a:r>
                      <a:r>
                        <a:rPr lang="it-IT" sz="2400" dirty="0" err="1" smtClean="0">
                          <a:latin typeface="Times New Roman" pitchFamily="18" charset="0"/>
                          <a:cs typeface="Times New Roman" pitchFamily="18" charset="0"/>
                          <a:sym typeface="SILManuscript IPA93"/>
                        </a:rPr>
                        <a:t>ə</a:t>
                      </a:r>
                      <a:r>
                        <a:rPr lang="it-IT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lang="it-IT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75695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š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nëvụ</a:t>
                      </a:r>
                      <a:r>
                        <a:rPr lang="it-IT" sz="24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š</a:t>
                      </a:r>
                      <a:r>
                        <a:rPr lang="it-IT" sz="24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chë</a:t>
                      </a:r>
                      <a:endParaRPr lang="it-IT" sz="24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324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‘nevischio’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ʃ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lang="it-IT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nə</a:t>
                      </a:r>
                      <a:r>
                        <a:rPr lang="it-IT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ˈ</a:t>
                      </a:r>
                      <a:r>
                        <a:rPr lang="it-IT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lang="it-IT" sz="2500" dirty="0" err="1" smtClean="0">
                          <a:latin typeface="Times New Roman" pitchFamily="18" charset="0"/>
                          <a:cs typeface="Times New Roman" pitchFamily="18" charset="0"/>
                          <a:sym typeface="SILManuscript IPA93"/>
                        </a:rPr>
                        <a:t></a:t>
                      </a:r>
                      <a:r>
                        <a:rPr lang="it-IT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ʃkə</a:t>
                      </a:r>
                      <a:r>
                        <a:rPr lang="it-IT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lang="it-IT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75695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lang="it-IT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anò</a:t>
                      </a:r>
                      <a:r>
                        <a:rPr lang="it-IT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tt</a:t>
                      </a:r>
                      <a:r>
                        <a:rPr lang="it-IT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ë</a:t>
                      </a:r>
                      <a:endParaRPr lang="it-IT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‘stanotte’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lang="it-IT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staˈnɔt</a:t>
                      </a:r>
                      <a:r>
                        <a:rPr lang="it-IT" sz="25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r>
                        <a:rPr lang="it-IT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ə</a:t>
                      </a:r>
                      <a:r>
                        <a:rPr lang="it-IT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lang="it-IT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75695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nè</a:t>
                      </a:r>
                      <a:r>
                        <a:rPr lang="it-IT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lang="it-IT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ëchë</a:t>
                      </a:r>
                      <a:endParaRPr lang="it-IT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‘nevica’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nɛvəkə</a:t>
                      </a:r>
                      <a:r>
                        <a:rPr lang="it-IT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lang="it-IT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1858686"/>
                  </a:ext>
                </a:extLst>
              </a:tr>
              <a:tr h="475695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z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òpp</a:t>
                      </a:r>
                      <a:r>
                        <a:rPr lang="it-IT" sz="2400" dirty="0" err="1" smtClean="0">
                          <a:latin typeface="Times New Roman"/>
                          <a:cs typeface="Times New Roman"/>
                        </a:rPr>
                        <a:t>ë</a:t>
                      </a:r>
                      <a:r>
                        <a:rPr lang="it-IT" sz="2400" dirty="0" smtClean="0">
                          <a:latin typeface="Times New Roman"/>
                          <a:cs typeface="Times New Roman"/>
                        </a:rPr>
                        <a:t> </a:t>
                      </a:r>
                      <a:endParaRPr lang="it-IT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‘zoppe’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 smtClean="0">
                          <a:latin typeface="Times New Roman"/>
                          <a:ea typeface="Calibri"/>
                        </a:rPr>
                        <a:t>ʦ, ʣ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500" dirty="0" err="1" smtClean="0">
                          <a:latin typeface="Times New Roman"/>
                          <a:cs typeface="Times New Roman"/>
                        </a:rPr>
                        <a:t>ʦɔp:ə</a:t>
                      </a:r>
                      <a:r>
                        <a:rPr lang="it-IT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lang="it-IT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9026715"/>
                  </a:ext>
                </a:extLst>
              </a:tr>
              <a:tr h="475695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j</a:t>
                      </a:r>
                      <a:r>
                        <a:rPr lang="it-IT" sz="18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*</a:t>
                      </a:r>
                      <a:endParaRPr lang="it-IT" sz="18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it-IT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j</a:t>
                      </a:r>
                      <a:r>
                        <a:rPr lang="it-IT" sz="2400" dirty="0" err="1" smtClean="0">
                          <a:latin typeface="Times New Roman"/>
                          <a:cs typeface="Times New Roman"/>
                        </a:rPr>
                        <a:t>ë</a:t>
                      </a:r>
                      <a:r>
                        <a:rPr lang="it-IT" sz="2400" dirty="0" smtClean="0">
                          <a:latin typeface="Times New Roman"/>
                          <a:cs typeface="Times New Roman"/>
                        </a:rPr>
                        <a:t> </a:t>
                      </a:r>
                      <a:endParaRPr lang="it-IT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‘io’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j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ij</a:t>
                      </a:r>
                      <a:r>
                        <a:rPr lang="it-IT" sz="2500" dirty="0" err="1" smtClean="0">
                          <a:latin typeface="Times New Roman"/>
                          <a:cs typeface="Times New Roman"/>
                        </a:rPr>
                        <a:t>ə</a:t>
                      </a:r>
                      <a:r>
                        <a:rPr lang="it-IT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lang="it-IT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9150211"/>
                  </a:ext>
                </a:extLst>
              </a:tr>
              <a:tr h="475695">
                <a:tc>
                  <a:txBody>
                    <a:bodyPr/>
                    <a:lstStyle/>
                    <a:p>
                      <a:pPr marL="0" marR="0" indent="25209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</a:t>
                      </a:r>
                      <a:r>
                        <a:rPr lang="it-IT" sz="18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**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su</a:t>
                      </a:r>
                      <a:r>
                        <a:rPr lang="it-IT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lang="it-IT" sz="2400" dirty="0" err="1" smtClean="0">
                          <a:latin typeface="Times New Roman"/>
                          <a:cs typeface="Times New Roman"/>
                        </a:rPr>
                        <a:t>ë</a:t>
                      </a:r>
                      <a:endParaRPr lang="it-IT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‘suo’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suw</a:t>
                      </a:r>
                      <a:r>
                        <a:rPr lang="it-IT" sz="2500" dirty="0" err="1" smtClean="0">
                          <a:latin typeface="Times New Roman"/>
                          <a:cs typeface="Times New Roman"/>
                        </a:rPr>
                        <a:t>ə</a:t>
                      </a:r>
                      <a:r>
                        <a:rPr lang="it-IT" sz="2500" dirty="0" smtClean="0">
                          <a:latin typeface="Times New Roman"/>
                          <a:cs typeface="Times New Roman"/>
                        </a:rPr>
                        <a:t>]</a:t>
                      </a:r>
                      <a:endParaRPr lang="it-IT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2360442"/>
                  </a:ext>
                </a:extLst>
              </a:tr>
            </a:tbl>
          </a:graphicData>
        </a:graphic>
      </p:graphicFrame>
      <p:sp>
        <p:nvSpPr>
          <p:cNvPr id="4" name="Homepage">
            <a:hlinkClick r:id="rId55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48464" y="1"/>
            <a:ext cx="395536" cy="476671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9" name="28.1 gl ok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6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03982" y="665038"/>
            <a:ext cx="243682" cy="243682"/>
          </a:xfrm>
          <a:prstGeom prst="rect">
            <a:avLst/>
          </a:prstGeom>
        </p:spPr>
      </p:pic>
      <p:pic>
        <p:nvPicPr>
          <p:cNvPr id="10" name="28 esempio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6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469705" y="635007"/>
            <a:ext cx="243682" cy="243682"/>
          </a:xfrm>
          <a:prstGeom prst="rect">
            <a:avLst/>
          </a:prstGeom>
        </p:spPr>
      </p:pic>
      <p:pic>
        <p:nvPicPr>
          <p:cNvPr id="13" name="11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56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03982" y="1124744"/>
            <a:ext cx="243682" cy="243682"/>
          </a:xfrm>
          <a:prstGeom prst="rect">
            <a:avLst/>
          </a:prstGeom>
        </p:spPr>
      </p:pic>
      <p:pic>
        <p:nvPicPr>
          <p:cNvPr id="14" name="11 esempio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6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485537" y="1112010"/>
            <a:ext cx="243682" cy="243682"/>
          </a:xfrm>
          <a:prstGeom prst="rect">
            <a:avLst/>
          </a:prstGeom>
        </p:spPr>
      </p:pic>
      <p:pic>
        <p:nvPicPr>
          <p:cNvPr id="15" name="12.wav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56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03982" y="1601142"/>
            <a:ext cx="243682" cy="243682"/>
          </a:xfrm>
          <a:prstGeom prst="rect">
            <a:avLst/>
          </a:prstGeom>
        </p:spPr>
      </p:pic>
      <p:pic>
        <p:nvPicPr>
          <p:cNvPr id="16" name="12 esempio.wav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56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469705" y="1545958"/>
            <a:ext cx="243682" cy="243682"/>
          </a:xfrm>
          <a:prstGeom prst="rect">
            <a:avLst/>
          </a:prstGeom>
        </p:spPr>
      </p:pic>
      <p:pic>
        <p:nvPicPr>
          <p:cNvPr id="17" name="13.wav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56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03982" y="2060848"/>
            <a:ext cx="243682" cy="243682"/>
          </a:xfrm>
          <a:prstGeom prst="rect">
            <a:avLst/>
          </a:prstGeom>
        </p:spPr>
      </p:pic>
      <p:pic>
        <p:nvPicPr>
          <p:cNvPr id="19" name="1.wav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56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03982" y="2537246"/>
            <a:ext cx="243682" cy="243682"/>
          </a:xfrm>
          <a:prstGeom prst="rect">
            <a:avLst/>
          </a:prstGeom>
        </p:spPr>
      </p:pic>
      <p:pic>
        <p:nvPicPr>
          <p:cNvPr id="20" name="1 esempio.wav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56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470504" y="2536032"/>
            <a:ext cx="243682" cy="243682"/>
          </a:xfrm>
          <a:prstGeom prst="rect">
            <a:avLst/>
          </a:prstGeom>
        </p:spPr>
      </p:pic>
      <p:pic>
        <p:nvPicPr>
          <p:cNvPr id="21" name="14 ok mia.wav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56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03982" y="2969294"/>
            <a:ext cx="243682" cy="243682"/>
          </a:xfrm>
          <a:prstGeom prst="rect">
            <a:avLst/>
          </a:prstGeom>
        </p:spPr>
      </p:pic>
      <p:pic>
        <p:nvPicPr>
          <p:cNvPr id="23" name="21.wav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56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79320" y="3429000"/>
            <a:ext cx="243682" cy="243682"/>
          </a:xfrm>
          <a:prstGeom prst="rect">
            <a:avLst/>
          </a:prstGeom>
        </p:spPr>
      </p:pic>
      <p:pic>
        <p:nvPicPr>
          <p:cNvPr id="33" name="22. sc.wav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56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59632" y="3861048"/>
            <a:ext cx="243682" cy="243682"/>
          </a:xfrm>
          <a:prstGeom prst="rect">
            <a:avLst/>
          </a:prstGeom>
        </p:spPr>
      </p:pic>
      <p:pic>
        <p:nvPicPr>
          <p:cNvPr id="35" name="3. t.wav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56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59632" y="4337446"/>
            <a:ext cx="243682" cy="243682"/>
          </a:xfrm>
          <a:prstGeom prst="rect">
            <a:avLst/>
          </a:prstGeom>
        </p:spPr>
      </p:pic>
      <p:pic>
        <p:nvPicPr>
          <p:cNvPr id="37" name="18.1 v ok.wav">
            <a:hlinkClick r:id="" action="ppaction://media"/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56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71329" y="4797152"/>
            <a:ext cx="243682" cy="243682"/>
          </a:xfrm>
          <a:prstGeom prst="rect">
            <a:avLst/>
          </a:prstGeom>
        </p:spPr>
      </p:pic>
      <p:pic>
        <p:nvPicPr>
          <p:cNvPr id="38" name="34 ts.wav">
            <a:hlinkClick r:id="" action="ppaction://media"/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56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54858" y="5256858"/>
            <a:ext cx="243682" cy="243682"/>
          </a:xfrm>
          <a:prstGeom prst="rect">
            <a:avLst/>
          </a:prstGeom>
        </p:spPr>
      </p:pic>
      <p:pic>
        <p:nvPicPr>
          <p:cNvPr id="41" name="25 ok mia.wav">
            <a:hlinkClick r:id="" action="ppaction://media"/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56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18721" y="5718981"/>
            <a:ext cx="243682" cy="243682"/>
          </a:xfrm>
          <a:prstGeom prst="rect">
            <a:avLst/>
          </a:prstGeom>
        </p:spPr>
      </p:pic>
      <p:pic>
        <p:nvPicPr>
          <p:cNvPr id="42" name="w">
            <a:hlinkClick r:id="" action="ppaction://media"/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57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49576" y="6189352"/>
            <a:ext cx="261871" cy="261871"/>
          </a:xfrm>
          <a:prstGeom prst="rect">
            <a:avLst/>
          </a:prstGeom>
        </p:spPr>
      </p:pic>
      <p:pic>
        <p:nvPicPr>
          <p:cNvPr id="43" name="25 esempio.wav">
            <a:hlinkClick r:id="" action="ppaction://media"/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56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458626" y="5759874"/>
            <a:ext cx="243682" cy="243682"/>
          </a:xfrm>
          <a:prstGeom prst="rect">
            <a:avLst/>
          </a:prstGeom>
        </p:spPr>
      </p:pic>
      <p:pic>
        <p:nvPicPr>
          <p:cNvPr id="44" name="suo">
            <a:hlinkClick r:id="" action="ppaction://media"/>
          </p:cNvPr>
          <p:cNvPicPr>
            <a:picLocks noChangeAspect="1"/>
          </p:cNvPicPr>
          <p:nvPr>
            <a:audi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57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456649" y="6218432"/>
            <a:ext cx="232792" cy="232792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79511" y="6451224"/>
            <a:ext cx="8940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Times New Roman" pitchFamily="18" charset="0"/>
                <a:ea typeface="Calibri"/>
                <a:cs typeface="Times New Roman" pitchFamily="18" charset="0"/>
              </a:rPr>
              <a:t>*Si consiglia di trascrivere ‘j’ solo quando è preceduta da vocale ‘i’.</a:t>
            </a:r>
          </a:p>
          <a:p>
            <a:r>
              <a:rPr lang="it-IT" sz="1200" dirty="0">
                <a:latin typeface="Times New Roman" pitchFamily="18" charset="0"/>
                <a:cs typeface="Times New Roman" pitchFamily="18" charset="0"/>
              </a:rPr>
              <a:t>** </a:t>
            </a:r>
            <a:r>
              <a:rPr lang="it-IT" sz="1200" dirty="0">
                <a:latin typeface="Times New Roman" pitchFamily="18" charset="0"/>
                <a:ea typeface="Calibri"/>
                <a:cs typeface="Times New Roman" pitchFamily="18" charset="0"/>
              </a:rPr>
              <a:t>Si consiglia di trascrivere ‘w’ solo quando è preceduta da vocale ‘u’.</a:t>
            </a:r>
            <a:endParaRPr lang="it-IT" sz="1200" dirty="0"/>
          </a:p>
        </p:txBody>
      </p:sp>
      <p:pic>
        <p:nvPicPr>
          <p:cNvPr id="5" name="711_0298">
            <a:hlinkClick r:id="" action="ppaction://media"/>
          </p:cNvPr>
          <p:cNvPicPr>
            <a:picLocks noChangeAspect="1"/>
          </p:cNvPicPr>
          <p:nvPr>
            <a:audioFile r:link="rId40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57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456649" y="2015855"/>
            <a:ext cx="275298" cy="275298"/>
          </a:xfrm>
          <a:prstGeom prst="rect">
            <a:avLst/>
          </a:prstGeom>
        </p:spPr>
      </p:pic>
      <p:pic>
        <p:nvPicPr>
          <p:cNvPr id="6" name="III59. stasera (carta)">
            <a:hlinkClick r:id="" action="ppaction://media"/>
          </p:cNvPr>
          <p:cNvPicPr>
            <a:picLocks noChangeAspect="1"/>
          </p:cNvPicPr>
          <p:nvPr>
            <a:audioFile r:link="rId42"/>
            <p:extLst>
              <p:ext uri="{DAA4B4D4-6D71-4841-9C94-3DE7FCFB9230}">
                <p14:media xmlns:p14="http://schemas.microsoft.com/office/powerpoint/2010/main" r:embed="rId41"/>
              </p:ext>
            </p:extLst>
          </p:nvPr>
        </p:nvPicPr>
        <p:blipFill>
          <a:blip r:embed="rId57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456649" y="3313718"/>
            <a:ext cx="248571" cy="248571"/>
          </a:xfrm>
          <a:prstGeom prst="rect">
            <a:avLst/>
          </a:prstGeom>
        </p:spPr>
      </p:pic>
      <p:pic>
        <p:nvPicPr>
          <p:cNvPr id="7" name="II16. nevischio (carta)">
            <a:hlinkClick r:id="" action="ppaction://media"/>
          </p:cNvPr>
          <p:cNvPicPr>
            <a:picLocks noChangeAspect="1"/>
          </p:cNvPicPr>
          <p:nvPr>
            <a:audioFile r:link="rId44"/>
            <p:extLst>
              <p:ext uri="{DAA4B4D4-6D71-4841-9C94-3DE7FCFB9230}">
                <p14:media xmlns:p14="http://schemas.microsoft.com/office/powerpoint/2010/main" r:embed="rId43"/>
              </p:ext>
            </p:extLst>
          </p:nvPr>
        </p:nvPicPr>
        <p:blipFill>
          <a:blip r:embed="rId57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436227" y="3808084"/>
            <a:ext cx="266081" cy="266081"/>
          </a:xfrm>
          <a:prstGeom prst="rect">
            <a:avLst/>
          </a:prstGeom>
        </p:spPr>
      </p:pic>
      <p:pic>
        <p:nvPicPr>
          <p:cNvPr id="8" name="III12. la schiena (carta)">
            <a:hlinkClick r:id="" action="ppaction://media"/>
          </p:cNvPr>
          <p:cNvPicPr>
            <a:picLocks noChangeAspect="1"/>
          </p:cNvPicPr>
          <p:nvPr>
            <a:audioFile r:link="rId46"/>
            <p:extLst>
              <p:ext uri="{DAA4B4D4-6D71-4841-9C94-3DE7FCFB9230}">
                <p14:media xmlns:p14="http://schemas.microsoft.com/office/powerpoint/2010/main" r:embed="rId45"/>
              </p:ext>
            </p:extLst>
          </p:nvPr>
        </p:nvPicPr>
        <p:blipFill>
          <a:blip r:embed="rId57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451581" y="2897398"/>
            <a:ext cx="250727" cy="250727"/>
          </a:xfrm>
          <a:prstGeom prst="rect">
            <a:avLst/>
          </a:prstGeom>
        </p:spPr>
      </p:pic>
      <p:pic>
        <p:nvPicPr>
          <p:cNvPr id="11" name="III61. stanotte (carta)">
            <a:hlinkClick r:id="" action="ppaction://media"/>
          </p:cNvPr>
          <p:cNvPicPr>
            <a:picLocks noChangeAspect="1"/>
          </p:cNvPicPr>
          <p:nvPr>
            <a:audioFile r:link="rId48"/>
            <p:extLst>
              <p:ext uri="{DAA4B4D4-6D71-4841-9C94-3DE7FCFB9230}">
                <p14:media xmlns:p14="http://schemas.microsoft.com/office/powerpoint/2010/main" r:embed="rId47"/>
              </p:ext>
            </p:extLst>
          </p:nvPr>
        </p:nvPicPr>
        <p:blipFill>
          <a:blip r:embed="rId57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429991" y="4253528"/>
            <a:ext cx="275609" cy="275609"/>
          </a:xfrm>
          <a:prstGeom prst="rect">
            <a:avLst/>
          </a:prstGeom>
        </p:spPr>
      </p:pic>
      <p:pic>
        <p:nvPicPr>
          <p:cNvPr id="12" name="II14. nevica (carta)">
            <a:hlinkClick r:id="" action="ppaction://media"/>
          </p:cNvPr>
          <p:cNvPicPr>
            <a:picLocks noChangeAspect="1"/>
          </p:cNvPicPr>
          <p:nvPr>
            <a:audioFile r:link="rId50"/>
            <p:extLst>
              <p:ext uri="{DAA4B4D4-6D71-4841-9C94-3DE7FCFB9230}">
                <p14:media xmlns:p14="http://schemas.microsoft.com/office/powerpoint/2010/main" r:embed="rId49"/>
              </p:ext>
            </p:extLst>
          </p:nvPr>
        </p:nvPicPr>
        <p:blipFill>
          <a:blip r:embed="rId57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456649" y="4766647"/>
            <a:ext cx="264784" cy="264784"/>
          </a:xfrm>
          <a:prstGeom prst="rect">
            <a:avLst/>
          </a:prstGeom>
        </p:spPr>
      </p:pic>
      <p:pic>
        <p:nvPicPr>
          <p:cNvPr id="25" name="III50. zoppe (carta)">
            <a:hlinkClick r:id="" action="ppaction://media"/>
          </p:cNvPr>
          <p:cNvPicPr>
            <a:picLocks noChangeAspect="1"/>
          </p:cNvPicPr>
          <p:nvPr>
            <a:audioFile r:link="rId52"/>
            <p:extLst>
              <p:ext uri="{DAA4B4D4-6D71-4841-9C94-3DE7FCFB9230}">
                <p14:media xmlns:p14="http://schemas.microsoft.com/office/powerpoint/2010/main" r:embed="rId51"/>
              </p:ext>
            </p:extLst>
          </p:nvPr>
        </p:nvPicPr>
        <p:blipFill>
          <a:blip r:embed="rId57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443652" y="5216780"/>
            <a:ext cx="279759" cy="27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56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0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34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87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90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4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81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68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963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06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2475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430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29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616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209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938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536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1835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1176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0" dur="17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6" dur="12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2" dur="22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8" dur="121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4" dur="147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0" dur="121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6" dur="1984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1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Tema di Office">
  <a:themeElements>
    <a:clrScheme name="Carta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1253</TotalTime>
  <Words>520</Words>
  <Application>Microsoft Office PowerPoint</Application>
  <PresentationFormat>Presentazione su schermo (4:3)</PresentationFormat>
  <Paragraphs>212</Paragraphs>
  <Slides>5</Slides>
  <Notes>2</Notes>
  <HiddenSlides>0</HiddenSlides>
  <MMClips>74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0" baseType="lpstr">
      <vt:lpstr>Arial</vt:lpstr>
      <vt:lpstr>Calibri</vt:lpstr>
      <vt:lpstr>SILManuscript IPA93</vt:lpstr>
      <vt:lpstr>Times New Roman</vt:lpstr>
      <vt:lpstr>1_Tema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Memoli</cp:lastModifiedBy>
  <cp:revision>129</cp:revision>
  <dcterms:created xsi:type="dcterms:W3CDTF">2017-04-16T16:01:58Z</dcterms:created>
  <dcterms:modified xsi:type="dcterms:W3CDTF">2018-02-26T15:59:00Z</dcterms:modified>
</cp:coreProperties>
</file>