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84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6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9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microsoft.com/office/2007/relationships/media" Target="../media/media7.wma"/><Relationship Id="rId18" Type="http://schemas.openxmlformats.org/officeDocument/2006/relationships/audio" Target="../media/media9.mp3"/><Relationship Id="rId26" Type="http://schemas.openxmlformats.org/officeDocument/2006/relationships/slide" Target="slide2.xml"/><Relationship Id="rId3" Type="http://schemas.microsoft.com/office/2007/relationships/media" Target="../media/media2.wma"/><Relationship Id="rId21" Type="http://schemas.microsoft.com/office/2007/relationships/media" Target="../media/media11.mp3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microsoft.com/office/2007/relationships/media" Target="../media/media9.mp3"/><Relationship Id="rId25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6" Type="http://schemas.openxmlformats.org/officeDocument/2006/relationships/audio" Target="../media/media8.wav"/><Relationship Id="rId20" Type="http://schemas.openxmlformats.org/officeDocument/2006/relationships/audio" Target="../media/media10.mp3"/><Relationship Id="rId29" Type="http://schemas.openxmlformats.org/officeDocument/2006/relationships/image" Target="../media/image6.pn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openxmlformats.org/officeDocument/2006/relationships/audio" Target="../media/media12.mp3"/><Relationship Id="rId5" Type="http://schemas.microsoft.com/office/2007/relationships/media" Target="../media/media3.wma"/><Relationship Id="rId15" Type="http://schemas.microsoft.com/office/2007/relationships/media" Target="../media/media8.wav"/><Relationship Id="rId23" Type="http://schemas.microsoft.com/office/2007/relationships/media" Target="../media/media12.mp3"/><Relationship Id="rId28" Type="http://schemas.openxmlformats.org/officeDocument/2006/relationships/image" Target="../media/image5.png"/><Relationship Id="rId10" Type="http://schemas.openxmlformats.org/officeDocument/2006/relationships/audio" Target="../media/media5.wma"/><Relationship Id="rId19" Type="http://schemas.microsoft.com/office/2007/relationships/media" Target="../media/media10.mp3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audio" Target="../media/media11.mp3"/><Relationship Id="rId27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ma"/><Relationship Id="rId13" Type="http://schemas.openxmlformats.org/officeDocument/2006/relationships/slideLayout" Target="../slideLayouts/slideLayout7.xml"/><Relationship Id="rId3" Type="http://schemas.microsoft.com/office/2007/relationships/media" Target="../media/media14.wma"/><Relationship Id="rId7" Type="http://schemas.microsoft.com/office/2007/relationships/media" Target="../media/media16.wma"/><Relationship Id="rId12" Type="http://schemas.openxmlformats.org/officeDocument/2006/relationships/audio" Target="../media/media18.mp3"/><Relationship Id="rId2" Type="http://schemas.openxmlformats.org/officeDocument/2006/relationships/audio" Target="../media/media13.wma"/><Relationship Id="rId16" Type="http://schemas.openxmlformats.org/officeDocument/2006/relationships/image" Target="../media/image6.png"/><Relationship Id="rId1" Type="http://schemas.microsoft.com/office/2007/relationships/media" Target="../media/media13.wma"/><Relationship Id="rId6" Type="http://schemas.openxmlformats.org/officeDocument/2006/relationships/audio" Target="../media/media15.wma"/><Relationship Id="rId11" Type="http://schemas.microsoft.com/office/2007/relationships/media" Target="../media/media18.mp3"/><Relationship Id="rId5" Type="http://schemas.microsoft.com/office/2007/relationships/media" Target="../media/media15.wma"/><Relationship Id="rId15" Type="http://schemas.openxmlformats.org/officeDocument/2006/relationships/image" Target="../media/image4.png"/><Relationship Id="rId10" Type="http://schemas.openxmlformats.org/officeDocument/2006/relationships/audio" Target="../media/media17.wav"/><Relationship Id="rId4" Type="http://schemas.openxmlformats.org/officeDocument/2006/relationships/audio" Target="../media/media14.wma"/><Relationship Id="rId9" Type="http://schemas.microsoft.com/office/2007/relationships/media" Target="../media/media17.wav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p3"/><Relationship Id="rId3" Type="http://schemas.microsoft.com/office/2007/relationships/media" Target="../media/media20.mp3"/><Relationship Id="rId7" Type="http://schemas.microsoft.com/office/2007/relationships/media" Target="../media/media22.mp3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audio" Target="../media/media21.mp3"/><Relationship Id="rId11" Type="http://schemas.openxmlformats.org/officeDocument/2006/relationships/image" Target="../media/image6.png"/><Relationship Id="rId5" Type="http://schemas.microsoft.com/office/2007/relationships/media" Target="../media/media21.mp3"/><Relationship Id="rId10" Type="http://schemas.openxmlformats.org/officeDocument/2006/relationships/slide" Target="slide2.xml"/><Relationship Id="rId4" Type="http://schemas.openxmlformats.org/officeDocument/2006/relationships/audio" Target="../media/media20.mp3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wma"/><Relationship Id="rId13" Type="http://schemas.microsoft.com/office/2007/relationships/media" Target="../media/media29.wma"/><Relationship Id="rId18" Type="http://schemas.openxmlformats.org/officeDocument/2006/relationships/audio" Target="../media/media31.wav"/><Relationship Id="rId26" Type="http://schemas.openxmlformats.org/officeDocument/2006/relationships/audio" Target="../media/media35.mp3"/><Relationship Id="rId39" Type="http://schemas.openxmlformats.org/officeDocument/2006/relationships/image" Target="../media/image4.png"/><Relationship Id="rId3" Type="http://schemas.microsoft.com/office/2007/relationships/media" Target="../media/media24.wma"/><Relationship Id="rId21" Type="http://schemas.microsoft.com/office/2007/relationships/media" Target="../media/media33.mp3"/><Relationship Id="rId34" Type="http://schemas.openxmlformats.org/officeDocument/2006/relationships/audio" Target="../media/media39.mp3"/><Relationship Id="rId7" Type="http://schemas.microsoft.com/office/2007/relationships/media" Target="../media/media26.wma"/><Relationship Id="rId12" Type="http://schemas.openxmlformats.org/officeDocument/2006/relationships/audio" Target="../media/media28.wma"/><Relationship Id="rId17" Type="http://schemas.microsoft.com/office/2007/relationships/media" Target="../media/media31.wav"/><Relationship Id="rId25" Type="http://schemas.microsoft.com/office/2007/relationships/media" Target="../media/media35.mp3"/><Relationship Id="rId33" Type="http://schemas.microsoft.com/office/2007/relationships/media" Target="../media/media39.mp3"/><Relationship Id="rId38" Type="http://schemas.openxmlformats.org/officeDocument/2006/relationships/slide" Target="slide2.xml"/><Relationship Id="rId2" Type="http://schemas.openxmlformats.org/officeDocument/2006/relationships/audio" Target="../media/media23.wma"/><Relationship Id="rId16" Type="http://schemas.openxmlformats.org/officeDocument/2006/relationships/audio" Target="../media/media30.wma"/><Relationship Id="rId20" Type="http://schemas.openxmlformats.org/officeDocument/2006/relationships/audio" Target="../media/media32.mp3"/><Relationship Id="rId29" Type="http://schemas.microsoft.com/office/2007/relationships/media" Target="../media/media37.mp3"/><Relationship Id="rId1" Type="http://schemas.microsoft.com/office/2007/relationships/media" Target="../media/media23.wma"/><Relationship Id="rId6" Type="http://schemas.openxmlformats.org/officeDocument/2006/relationships/audio" Target="../media/media25.wma"/><Relationship Id="rId11" Type="http://schemas.microsoft.com/office/2007/relationships/media" Target="../media/media28.wma"/><Relationship Id="rId24" Type="http://schemas.openxmlformats.org/officeDocument/2006/relationships/audio" Target="../media/media34.mp3"/><Relationship Id="rId32" Type="http://schemas.openxmlformats.org/officeDocument/2006/relationships/audio" Target="../media/media38.mp3"/><Relationship Id="rId37" Type="http://schemas.openxmlformats.org/officeDocument/2006/relationships/slideLayout" Target="../slideLayouts/slideLayout7.xml"/><Relationship Id="rId40" Type="http://schemas.openxmlformats.org/officeDocument/2006/relationships/image" Target="../media/image6.png"/><Relationship Id="rId5" Type="http://schemas.microsoft.com/office/2007/relationships/media" Target="../media/media25.wma"/><Relationship Id="rId15" Type="http://schemas.microsoft.com/office/2007/relationships/media" Target="../media/media30.wma"/><Relationship Id="rId23" Type="http://schemas.microsoft.com/office/2007/relationships/media" Target="../media/media34.mp3"/><Relationship Id="rId28" Type="http://schemas.openxmlformats.org/officeDocument/2006/relationships/audio" Target="../media/media36.mp3"/><Relationship Id="rId36" Type="http://schemas.openxmlformats.org/officeDocument/2006/relationships/audio" Target="../media/media40.mp3"/><Relationship Id="rId10" Type="http://schemas.openxmlformats.org/officeDocument/2006/relationships/audio" Target="../media/media27.wma"/><Relationship Id="rId19" Type="http://schemas.microsoft.com/office/2007/relationships/media" Target="../media/media32.mp3"/><Relationship Id="rId31" Type="http://schemas.microsoft.com/office/2007/relationships/media" Target="../media/media38.mp3"/><Relationship Id="rId4" Type="http://schemas.openxmlformats.org/officeDocument/2006/relationships/audio" Target="../media/media24.wma"/><Relationship Id="rId9" Type="http://schemas.microsoft.com/office/2007/relationships/media" Target="../media/media27.wma"/><Relationship Id="rId14" Type="http://schemas.openxmlformats.org/officeDocument/2006/relationships/audio" Target="../media/media29.wma"/><Relationship Id="rId22" Type="http://schemas.openxmlformats.org/officeDocument/2006/relationships/audio" Target="../media/media33.mp3"/><Relationship Id="rId27" Type="http://schemas.microsoft.com/office/2007/relationships/media" Target="../media/media36.mp3"/><Relationship Id="rId30" Type="http://schemas.openxmlformats.org/officeDocument/2006/relationships/audio" Target="../media/media37.mp3"/><Relationship Id="rId35" Type="http://schemas.microsoft.com/office/2007/relationships/media" Target="../media/media40.mp3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media" Target="../media/media47.wma"/><Relationship Id="rId18" Type="http://schemas.openxmlformats.org/officeDocument/2006/relationships/audio" Target="../media/media49.wma"/><Relationship Id="rId26" Type="http://schemas.openxmlformats.org/officeDocument/2006/relationships/audio" Target="../media/media53.wma"/><Relationship Id="rId39" Type="http://schemas.microsoft.com/office/2007/relationships/media" Target="../media/media60.wav"/><Relationship Id="rId21" Type="http://schemas.microsoft.com/office/2007/relationships/media" Target="../media/media51.wma"/><Relationship Id="rId34" Type="http://schemas.openxmlformats.org/officeDocument/2006/relationships/audio" Target="../media/media57.wma"/><Relationship Id="rId42" Type="http://schemas.openxmlformats.org/officeDocument/2006/relationships/audio" Target="../media/media61.wav"/><Relationship Id="rId47" Type="http://schemas.microsoft.com/office/2007/relationships/media" Target="../media/media64.mp3"/><Relationship Id="rId50" Type="http://schemas.openxmlformats.org/officeDocument/2006/relationships/audio" Target="../media/media65.mp3"/><Relationship Id="rId55" Type="http://schemas.openxmlformats.org/officeDocument/2006/relationships/image" Target="../media/image4.png"/><Relationship Id="rId7" Type="http://schemas.microsoft.com/office/2007/relationships/media" Target="../media/media44.wma"/><Relationship Id="rId12" Type="http://schemas.openxmlformats.org/officeDocument/2006/relationships/audio" Target="../media/media46.wma"/><Relationship Id="rId17" Type="http://schemas.microsoft.com/office/2007/relationships/media" Target="../media/media49.wma"/><Relationship Id="rId25" Type="http://schemas.microsoft.com/office/2007/relationships/media" Target="../media/media53.wma"/><Relationship Id="rId33" Type="http://schemas.microsoft.com/office/2007/relationships/media" Target="../media/media57.wma"/><Relationship Id="rId38" Type="http://schemas.openxmlformats.org/officeDocument/2006/relationships/audio" Target="../media/media59.wav"/><Relationship Id="rId46" Type="http://schemas.openxmlformats.org/officeDocument/2006/relationships/audio" Target="../media/media63.mp3"/><Relationship Id="rId2" Type="http://schemas.openxmlformats.org/officeDocument/2006/relationships/audio" Target="../media/media41.wma"/><Relationship Id="rId16" Type="http://schemas.openxmlformats.org/officeDocument/2006/relationships/audio" Target="../media/media48.wma"/><Relationship Id="rId20" Type="http://schemas.openxmlformats.org/officeDocument/2006/relationships/audio" Target="../media/media50.wma"/><Relationship Id="rId29" Type="http://schemas.microsoft.com/office/2007/relationships/media" Target="../media/media55.wma"/><Relationship Id="rId41" Type="http://schemas.microsoft.com/office/2007/relationships/media" Target="../media/media61.wav"/><Relationship Id="rId54" Type="http://schemas.openxmlformats.org/officeDocument/2006/relationships/slide" Target="slide2.xml"/><Relationship Id="rId1" Type="http://schemas.microsoft.com/office/2007/relationships/media" Target="../media/media41.wma"/><Relationship Id="rId6" Type="http://schemas.openxmlformats.org/officeDocument/2006/relationships/audio" Target="../media/media43.wma"/><Relationship Id="rId11" Type="http://schemas.microsoft.com/office/2007/relationships/media" Target="../media/media46.wma"/><Relationship Id="rId24" Type="http://schemas.openxmlformats.org/officeDocument/2006/relationships/audio" Target="../media/media52.wma"/><Relationship Id="rId32" Type="http://schemas.openxmlformats.org/officeDocument/2006/relationships/audio" Target="../media/media56.wma"/><Relationship Id="rId37" Type="http://schemas.microsoft.com/office/2007/relationships/media" Target="../media/media59.wav"/><Relationship Id="rId40" Type="http://schemas.openxmlformats.org/officeDocument/2006/relationships/audio" Target="../media/media60.wav"/><Relationship Id="rId45" Type="http://schemas.microsoft.com/office/2007/relationships/media" Target="../media/media63.mp3"/><Relationship Id="rId53" Type="http://schemas.openxmlformats.org/officeDocument/2006/relationships/slideLayout" Target="../slideLayouts/slideLayout7.xml"/><Relationship Id="rId5" Type="http://schemas.microsoft.com/office/2007/relationships/media" Target="../media/media43.wma"/><Relationship Id="rId15" Type="http://schemas.microsoft.com/office/2007/relationships/media" Target="../media/media48.wma"/><Relationship Id="rId23" Type="http://schemas.microsoft.com/office/2007/relationships/media" Target="../media/media52.wma"/><Relationship Id="rId28" Type="http://schemas.openxmlformats.org/officeDocument/2006/relationships/audio" Target="../media/media54.wma"/><Relationship Id="rId36" Type="http://schemas.openxmlformats.org/officeDocument/2006/relationships/audio" Target="../media/media58.wma"/><Relationship Id="rId49" Type="http://schemas.microsoft.com/office/2007/relationships/media" Target="../media/media65.mp3"/><Relationship Id="rId10" Type="http://schemas.openxmlformats.org/officeDocument/2006/relationships/audio" Target="../media/media45.wma"/><Relationship Id="rId19" Type="http://schemas.microsoft.com/office/2007/relationships/media" Target="../media/media50.wma"/><Relationship Id="rId31" Type="http://schemas.microsoft.com/office/2007/relationships/media" Target="../media/media56.wma"/><Relationship Id="rId44" Type="http://schemas.openxmlformats.org/officeDocument/2006/relationships/audio" Target="../media/media62.wav"/><Relationship Id="rId52" Type="http://schemas.openxmlformats.org/officeDocument/2006/relationships/audio" Target="../media/media66.mp3"/><Relationship Id="rId4" Type="http://schemas.openxmlformats.org/officeDocument/2006/relationships/audio" Target="../media/media42.wma"/><Relationship Id="rId9" Type="http://schemas.microsoft.com/office/2007/relationships/media" Target="../media/media45.wma"/><Relationship Id="rId14" Type="http://schemas.openxmlformats.org/officeDocument/2006/relationships/audio" Target="../media/media47.wma"/><Relationship Id="rId22" Type="http://schemas.openxmlformats.org/officeDocument/2006/relationships/audio" Target="../media/media51.wma"/><Relationship Id="rId27" Type="http://schemas.microsoft.com/office/2007/relationships/media" Target="../media/media54.wma"/><Relationship Id="rId30" Type="http://schemas.openxmlformats.org/officeDocument/2006/relationships/audio" Target="../media/media55.wma"/><Relationship Id="rId35" Type="http://schemas.microsoft.com/office/2007/relationships/media" Target="../media/media58.wma"/><Relationship Id="rId43" Type="http://schemas.microsoft.com/office/2007/relationships/media" Target="../media/media62.wav"/><Relationship Id="rId48" Type="http://schemas.openxmlformats.org/officeDocument/2006/relationships/audio" Target="../media/media64.mp3"/><Relationship Id="rId56" Type="http://schemas.openxmlformats.org/officeDocument/2006/relationships/image" Target="../media/image6.png"/><Relationship Id="rId8" Type="http://schemas.openxmlformats.org/officeDocument/2006/relationships/audio" Target="../media/media44.wma"/><Relationship Id="rId51" Type="http://schemas.microsoft.com/office/2007/relationships/media" Target="../media/media66.mp3"/><Relationship Id="rId3" Type="http://schemas.microsoft.com/office/2007/relationships/media" Target="../media/media42.wm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70.wma"/><Relationship Id="rId13" Type="http://schemas.microsoft.com/office/2007/relationships/media" Target="../media/media73.mp3"/><Relationship Id="rId18" Type="http://schemas.openxmlformats.org/officeDocument/2006/relationships/slide" Target="slide2.xml"/><Relationship Id="rId3" Type="http://schemas.microsoft.com/office/2007/relationships/media" Target="../media/media68.wma"/><Relationship Id="rId21" Type="http://schemas.openxmlformats.org/officeDocument/2006/relationships/image" Target="../media/image6.png"/><Relationship Id="rId7" Type="http://schemas.microsoft.com/office/2007/relationships/media" Target="../media/media70.wma"/><Relationship Id="rId12" Type="http://schemas.openxmlformats.org/officeDocument/2006/relationships/audio" Target="../media/media72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67.wma"/><Relationship Id="rId16" Type="http://schemas.openxmlformats.org/officeDocument/2006/relationships/audio" Target="../media/media74.mp3"/><Relationship Id="rId20" Type="http://schemas.openxmlformats.org/officeDocument/2006/relationships/image" Target="../media/image7.png"/><Relationship Id="rId1" Type="http://schemas.microsoft.com/office/2007/relationships/media" Target="../media/media67.wma"/><Relationship Id="rId6" Type="http://schemas.openxmlformats.org/officeDocument/2006/relationships/audio" Target="../media/media69.wma"/><Relationship Id="rId11" Type="http://schemas.microsoft.com/office/2007/relationships/media" Target="../media/media72.mp3"/><Relationship Id="rId5" Type="http://schemas.microsoft.com/office/2007/relationships/media" Target="../media/media69.wma"/><Relationship Id="rId15" Type="http://schemas.microsoft.com/office/2007/relationships/media" Target="../media/media74.mp3"/><Relationship Id="rId10" Type="http://schemas.openxmlformats.org/officeDocument/2006/relationships/audio" Target="../media/media71.mp3"/><Relationship Id="rId19" Type="http://schemas.openxmlformats.org/officeDocument/2006/relationships/image" Target="../media/image4.png"/><Relationship Id="rId4" Type="http://schemas.openxmlformats.org/officeDocument/2006/relationships/audio" Target="../media/media68.wma"/><Relationship Id="rId9" Type="http://schemas.microsoft.com/office/2007/relationships/media" Target="../media/media71.mp3"/><Relationship Id="rId14" Type="http://schemas.openxmlformats.org/officeDocument/2006/relationships/audio" Target="../media/media7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hlinkClick r:id="rId2" action="ppaction://hlinksldjump"/>
          </p:cNvPr>
          <p:cNvSpPr/>
          <p:nvPr/>
        </p:nvSpPr>
        <p:spPr>
          <a:xfrm rot="5400000">
            <a:off x="-16189" y="692118"/>
            <a:ext cx="3631763" cy="32403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it-IT" sz="5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Alfabeto </a:t>
            </a:r>
          </a:p>
          <a:p>
            <a:pPr algn="ctr"/>
            <a:r>
              <a:rPr lang="it-IT" sz="5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dei </a:t>
            </a:r>
          </a:p>
          <a:p>
            <a:pPr algn="ctr"/>
            <a:r>
              <a:rPr lang="it-IT" sz="5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dialetti</a:t>
            </a:r>
          </a:p>
          <a:p>
            <a:pPr algn="ctr"/>
            <a:r>
              <a:rPr lang="it-IT" sz="5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lucani</a:t>
            </a: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1031024" cy="100240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2" descr="C:\Users\Tesoro\Desktop\Immagi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9200"/>
            <a:ext cx="962289" cy="127069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5328592" cy="62646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8BBF62-5A37-4F03-B4B6-19F5E649C4DB}"/>
              </a:ext>
            </a:extLst>
          </p:cNvPr>
          <p:cNvSpPr txBox="1"/>
          <p:nvPr/>
        </p:nvSpPr>
        <p:spPr>
          <a:xfrm>
            <a:off x="148718" y="4330261"/>
            <a:ext cx="32403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>
                <a:latin typeface="Book Antiqua" panose="02040602050305030304" pitchFamily="18" charset="0"/>
              </a:rPr>
              <a:t>PICERNO</a:t>
            </a:r>
          </a:p>
          <a:p>
            <a:pPr algn="ctr"/>
            <a:r>
              <a:rPr lang="it-IT" sz="2500" b="1" dirty="0">
                <a:latin typeface="Book Antiqua" panose="02040602050305030304" pitchFamily="18" charset="0"/>
              </a:rPr>
              <a:t>PDR 37</a:t>
            </a:r>
          </a:p>
        </p:txBody>
      </p:sp>
    </p:spTree>
    <p:extLst>
      <p:ext uri="{BB962C8B-B14F-4D97-AF65-F5344CB8AC3E}">
        <p14:creationId xmlns:p14="http://schemas.microsoft.com/office/powerpoint/2010/main" val="17377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rId2" action="ppaction://hlinksldjump"/>
          </p:cNvPr>
          <p:cNvSpPr/>
          <p:nvPr/>
        </p:nvSpPr>
        <p:spPr>
          <a:xfrm>
            <a:off x="539552" y="1772816"/>
            <a:ext cx="29779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Vocali  1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ttangolo 2">
            <a:hlinkClick r:id="rId4" action="ppaction://hlinksldjump"/>
          </p:cNvPr>
          <p:cNvSpPr/>
          <p:nvPr/>
        </p:nvSpPr>
        <p:spPr>
          <a:xfrm>
            <a:off x="539552" y="3789040"/>
            <a:ext cx="29779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Vocali  2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ttangolo 3">
            <a:hlinkClick r:id="" action="ppaction://noaction"/>
          </p:cNvPr>
          <p:cNvSpPr/>
          <p:nvPr/>
        </p:nvSpPr>
        <p:spPr>
          <a:xfrm>
            <a:off x="4211960" y="1373867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Consonanti  1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ttangolo 4">
            <a:hlinkClick r:id="" action="ppaction://noaction"/>
          </p:cNvPr>
          <p:cNvSpPr/>
          <p:nvPr/>
        </p:nvSpPr>
        <p:spPr>
          <a:xfrm>
            <a:off x="4211960" y="3246075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Consonanti  2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ttangolo 5">
            <a:hlinkClick r:id="" action="ppaction://noaction"/>
          </p:cNvPr>
          <p:cNvSpPr/>
          <p:nvPr/>
        </p:nvSpPr>
        <p:spPr>
          <a:xfrm>
            <a:off x="4211960" y="5262299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8" action="ppaction://hlinksldjump"/>
              </a:rPr>
              <a:t>Consonanti  3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Alfabeto dei Dialetti Lucani</a:t>
            </a:r>
          </a:p>
        </p:txBody>
      </p:sp>
      <p:sp>
        <p:nvSpPr>
          <p:cNvPr id="9" name="Rettangolo 8">
            <a:hlinkClick r:id="rId4" action="ppaction://hlinksldjump"/>
          </p:cNvPr>
          <p:cNvSpPr/>
          <p:nvPr/>
        </p:nvSpPr>
        <p:spPr>
          <a:xfrm>
            <a:off x="539552" y="5746030"/>
            <a:ext cx="29779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Vocali  3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87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72127"/>
              </p:ext>
            </p:extLst>
          </p:nvPr>
        </p:nvGraphicFramePr>
        <p:xfrm>
          <a:off x="179512" y="548680"/>
          <a:ext cx="8712968" cy="32209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2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u="none" dirty="0" err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b="1" u="none" dirty="0" err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zzë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‘materasso’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300" b="0" dirty="0" err="1">
                          <a:latin typeface="Times New Roman" pitchFamily="18" charset="0"/>
                          <a:cs typeface="Times New Roman" pitchFamily="18" charset="0"/>
                        </a:rPr>
                        <a:t>mataˈrat:sə</a:t>
                      </a:r>
                      <a:r>
                        <a:rPr lang="it-IT" sz="23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r>
                        <a:rPr lang="it-IT" sz="2400" b="1" dirty="0" err="1"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ttë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‘latte’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æ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500" b="0" dirty="0" err="1">
                          <a:latin typeface="Times New Roman"/>
                          <a:ea typeface="Calibri"/>
                        </a:rPr>
                        <a:t>æ</a:t>
                      </a:r>
                      <a:r>
                        <a:rPr lang="it-IT" sz="25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t: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nnërë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‘genero’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e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ʤen:ərə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è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ndë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‘vento’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ɛ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vɛndə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picc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‘piccolo’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ə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spc="-15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pit:ʃələ</a:t>
                      </a:r>
                      <a:r>
                        <a:rPr lang="it-IT" sz="2400" b="0" spc="-15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624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lë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‘filo’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[ˈfilə]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142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VOCALI  1</a:t>
            </a:r>
          </a:p>
        </p:txBody>
      </p:sp>
      <p:sp>
        <p:nvSpPr>
          <p:cNvPr id="4" name="Homepage">
            <a:hlinkClick r:id="rId26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15. centrale bassa non labializzat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1102568"/>
            <a:ext cx="243682" cy="243682"/>
          </a:xfrm>
          <a:prstGeom prst="rect">
            <a:avLst/>
          </a:prstGeom>
        </p:spPr>
      </p:pic>
      <p:pic>
        <p:nvPicPr>
          <p:cNvPr id="7" name="14. anteriore bassa non labializzat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9494" y="1681623"/>
            <a:ext cx="243682" cy="243682"/>
          </a:xfrm>
          <a:prstGeom prst="rect">
            <a:avLst/>
          </a:prstGeom>
        </p:spPr>
      </p:pic>
      <p:pic>
        <p:nvPicPr>
          <p:cNvPr id="11" name="7. anteriore medio-alta non labializzat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5883" y="2162674"/>
            <a:ext cx="234086" cy="234086"/>
          </a:xfrm>
          <a:prstGeom prst="rect">
            <a:avLst/>
          </a:prstGeom>
        </p:spPr>
      </p:pic>
      <p:pic>
        <p:nvPicPr>
          <p:cNvPr id="13" name="11. anteriore medio-alta non labializzata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8543" y="2583853"/>
            <a:ext cx="243682" cy="243682"/>
          </a:xfrm>
          <a:prstGeom prst="rect">
            <a:avLst/>
          </a:prstGeom>
        </p:spPr>
      </p:pic>
      <p:pic>
        <p:nvPicPr>
          <p:cNvPr id="15" name="10. centrale medio-alta non labializzata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3050777"/>
            <a:ext cx="243682" cy="243682"/>
          </a:xfrm>
          <a:prstGeom prst="rect">
            <a:avLst/>
          </a:prstGeom>
        </p:spPr>
      </p:pic>
      <p:pic>
        <p:nvPicPr>
          <p:cNvPr id="17" name="1. anteriore alta non labializzata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9494" y="3517701"/>
            <a:ext cx="243682" cy="243682"/>
          </a:xfrm>
          <a:prstGeom prst="rect">
            <a:avLst/>
          </a:prstGeom>
        </p:spPr>
      </p:pic>
      <p:pic>
        <p:nvPicPr>
          <p:cNvPr id="19" name="1 esempio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92205" y="3483996"/>
            <a:ext cx="243682" cy="243682"/>
          </a:xfrm>
          <a:prstGeom prst="rect">
            <a:avLst/>
          </a:prstGeom>
        </p:spPr>
      </p:pic>
      <p:pic>
        <p:nvPicPr>
          <p:cNvPr id="5" name="GENERO">
            <a:hlinkClick r:id="" action="ppaction://media"/>
            <a:extLst>
              <a:ext uri="{FF2B5EF4-FFF2-40B4-BE49-F238E27FC236}">
                <a16:creationId xmlns:a16="http://schemas.microsoft.com/office/drawing/2014/main" id="{110C094D-073F-4A72-9448-5A96197D6B0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289638" y="2024205"/>
            <a:ext cx="346249" cy="346249"/>
          </a:xfrm>
          <a:prstGeom prst="rect">
            <a:avLst/>
          </a:prstGeom>
        </p:spPr>
      </p:pic>
      <p:pic>
        <p:nvPicPr>
          <p:cNvPr id="18" name="materasso">
            <a:hlinkClick r:id="" action="ppaction://media"/>
            <a:extLst>
              <a:ext uri="{FF2B5EF4-FFF2-40B4-BE49-F238E27FC236}">
                <a16:creationId xmlns:a16="http://schemas.microsoft.com/office/drawing/2014/main" id="{CE002687-5AA7-41EA-9936-CBA69FA0548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399554" y="1072009"/>
            <a:ext cx="304800" cy="304800"/>
          </a:xfrm>
          <a:prstGeom prst="rect">
            <a:avLst/>
          </a:prstGeom>
        </p:spPr>
      </p:pic>
      <p:pic>
        <p:nvPicPr>
          <p:cNvPr id="22" name="latte">
            <a:hlinkClick r:id="" action="ppaction://media"/>
            <a:extLst>
              <a:ext uri="{FF2B5EF4-FFF2-40B4-BE49-F238E27FC236}">
                <a16:creationId xmlns:a16="http://schemas.microsoft.com/office/drawing/2014/main" id="{128DD4F2-D78E-4ABC-B18C-FF16C459530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219080" y="1486327"/>
            <a:ext cx="346249" cy="346249"/>
          </a:xfrm>
          <a:prstGeom prst="rect">
            <a:avLst/>
          </a:prstGeom>
        </p:spPr>
      </p:pic>
      <p:pic>
        <p:nvPicPr>
          <p:cNvPr id="23" name="vento">
            <a:hlinkClick r:id="" action="ppaction://media"/>
            <a:extLst>
              <a:ext uri="{FF2B5EF4-FFF2-40B4-BE49-F238E27FC236}">
                <a16:creationId xmlns:a16="http://schemas.microsoft.com/office/drawing/2014/main" id="{82D64039-B93E-44B4-B7E9-2897199E20D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260192" y="2457469"/>
            <a:ext cx="346249" cy="346249"/>
          </a:xfrm>
          <a:prstGeom prst="rect">
            <a:avLst/>
          </a:prstGeom>
        </p:spPr>
      </p:pic>
      <p:pic>
        <p:nvPicPr>
          <p:cNvPr id="24" name="piccolo">
            <a:hlinkClick r:id="" action="ppaction://media"/>
            <a:extLst>
              <a:ext uri="{FF2B5EF4-FFF2-40B4-BE49-F238E27FC236}">
                <a16:creationId xmlns:a16="http://schemas.microsoft.com/office/drawing/2014/main" id="{12EF46EF-E9DB-4D13-9C55-EDBA48E5608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280475" y="294611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4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8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51906"/>
              </p:ext>
            </p:extLst>
          </p:nvPr>
        </p:nvGraphicFramePr>
        <p:xfrm>
          <a:off x="179512" y="548680"/>
          <a:ext cx="8712968" cy="1808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cca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‘bocca’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vok:a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rtë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‘porta’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ɔ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pɔrtə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pp</a:t>
                      </a:r>
                      <a:r>
                        <a:rPr lang="it-IT" sz="2400" b="0" dirty="0" err="1">
                          <a:latin typeface="Times New Roman"/>
                          <a:ea typeface="Calibri"/>
                          <a:cs typeface="Times New Roman"/>
                        </a:rPr>
                        <a:t>ëlë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‘tappo’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up:</a:t>
                      </a:r>
                      <a:r>
                        <a:rPr lang="it-IT" sz="2500" b="0" dirty="0" err="1">
                          <a:latin typeface="Times New Roman"/>
                          <a:ea typeface="Calibri"/>
                          <a:cs typeface="Times New Roman"/>
                        </a:rPr>
                        <a:t>ələ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149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VOCALI   2</a:t>
            </a:r>
          </a:p>
        </p:txBody>
      </p:sp>
      <p:sp>
        <p:nvSpPr>
          <p:cNvPr id="4" name="Homepage">
            <a:hlinkClick r:id="rId1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25. posteriore alta labializzat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6395" y="2022455"/>
            <a:ext cx="243682" cy="243682"/>
          </a:xfrm>
          <a:prstGeom prst="rect">
            <a:avLst/>
          </a:prstGeom>
        </p:spPr>
      </p:pic>
      <p:pic>
        <p:nvPicPr>
          <p:cNvPr id="26" name="9. posteriore medio-alta labializzat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052736"/>
            <a:ext cx="243682" cy="243682"/>
          </a:xfrm>
          <a:prstGeom prst="rect">
            <a:avLst/>
          </a:prstGeom>
        </p:spPr>
      </p:pic>
      <p:pic>
        <p:nvPicPr>
          <p:cNvPr id="28" name="13. posteriore medio-bassa labializzat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484784"/>
            <a:ext cx="243682" cy="243682"/>
          </a:xfrm>
          <a:prstGeom prst="rect">
            <a:avLst/>
          </a:prstGeom>
        </p:spPr>
      </p:pic>
      <p:pic>
        <p:nvPicPr>
          <p:cNvPr id="29" name="13 esempio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1240" y="1583355"/>
            <a:ext cx="243682" cy="243682"/>
          </a:xfrm>
          <a:prstGeom prst="rect">
            <a:avLst/>
          </a:prstGeom>
        </p:spPr>
      </p:pic>
      <p:pic>
        <p:nvPicPr>
          <p:cNvPr id="13" name="bocca">
            <a:hlinkClick r:id="" action="ppaction://media"/>
            <a:extLst>
              <a:ext uri="{FF2B5EF4-FFF2-40B4-BE49-F238E27FC236}">
                <a16:creationId xmlns:a16="http://schemas.microsoft.com/office/drawing/2014/main" id="{C91B2B8B-5679-4A8B-A776-ED61E739A00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32836" y="1052736"/>
            <a:ext cx="376808" cy="376808"/>
          </a:xfrm>
          <a:prstGeom prst="rect">
            <a:avLst/>
          </a:prstGeom>
        </p:spPr>
      </p:pic>
      <p:pic>
        <p:nvPicPr>
          <p:cNvPr id="14" name="tappo">
            <a:hlinkClick r:id="" action="ppaction://media"/>
            <a:extLst>
              <a:ext uri="{FF2B5EF4-FFF2-40B4-BE49-F238E27FC236}">
                <a16:creationId xmlns:a16="http://schemas.microsoft.com/office/drawing/2014/main" id="{2BC7BD5D-57FC-4CAD-8766-954D3E5689F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18673" y="1980848"/>
            <a:ext cx="346249" cy="3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1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94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910492"/>
              </p:ext>
            </p:extLst>
          </p:nvPr>
        </p:nvGraphicFramePr>
        <p:xfrm>
          <a:off x="179512" y="548680"/>
          <a:ext cx="8712968" cy="13769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è(a)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 err="1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it-IT" sz="2400" b="1" dirty="0" err="1">
                          <a:latin typeface="Times New Roman"/>
                          <a:ea typeface="Calibri"/>
                          <a:cs typeface="Times New Roman"/>
                        </a:rPr>
                        <a:t>è</a:t>
                      </a:r>
                      <a:r>
                        <a:rPr lang="it-IT" sz="2400" b="1" dirty="0"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r>
                        <a:rPr lang="it-IT" sz="2400" b="0" dirty="0" err="1">
                          <a:latin typeface="Times New Roman"/>
                          <a:ea typeface="Calibri"/>
                          <a:cs typeface="Times New Roman"/>
                        </a:rPr>
                        <a:t>mma</a:t>
                      </a:r>
                      <a:endParaRPr lang="it-IT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‘mamma’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ɛ(a)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b="0" dirty="0" err="1">
                          <a:latin typeface="Times New Roman"/>
                          <a:ea typeface="Calibri"/>
                          <a:cs typeface="Times New Roman"/>
                        </a:rPr>
                        <a:t>ɛ</a:t>
                      </a:r>
                      <a:r>
                        <a:rPr lang="it-IT" sz="2400" b="0" dirty="0">
                          <a:latin typeface="Times New Roman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it-IT" sz="24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it-IT" sz="2400" b="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:a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cs typeface="Times New Roman" pitchFamily="18" charset="0"/>
                        </a:rPr>
                        <a:t>å</a:t>
                      </a: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(è)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å</a:t>
                      </a:r>
                      <a:r>
                        <a:rPr lang="it-IT" sz="2400" b="1" dirty="0">
                          <a:latin typeface="Times New Roman"/>
                          <a:ea typeface="Calibri"/>
                          <a:cs typeface="Times New Roman"/>
                        </a:rPr>
                        <a:t>(è)</a:t>
                      </a:r>
                      <a:r>
                        <a:rPr lang="it-IT" sz="2400" b="0" dirty="0">
                          <a:latin typeface="Times New Roman"/>
                          <a:ea typeface="Calibri"/>
                          <a:cs typeface="Times New Roman"/>
                        </a:rPr>
                        <a:t>sta</a:t>
                      </a:r>
                      <a:endParaRPr lang="it-IT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‘testa’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ɑ(ɛ)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400" b="0" dirty="0" err="1">
                          <a:latin typeface="Times New Roman"/>
                          <a:ea typeface="Calibri"/>
                          <a:cs typeface="Times New Roman"/>
                        </a:rPr>
                        <a:t>ɑ</a:t>
                      </a:r>
                      <a:r>
                        <a:rPr lang="it-IT" sz="2400" b="0" dirty="0">
                          <a:latin typeface="Times New Roman"/>
                          <a:ea typeface="Calibri"/>
                          <a:cs typeface="Times New Roman"/>
                        </a:rPr>
                        <a:t>(ɛ)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sta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149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VOCALI   3</a:t>
            </a:r>
          </a:p>
        </p:txBody>
      </p:sp>
      <p:sp>
        <p:nvSpPr>
          <p:cNvPr id="4" name="Homepage">
            <a:hlinkClick r:id="rId10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ea">
            <a:hlinkClick r:id="" action="ppaction://media"/>
            <a:extLst>
              <a:ext uri="{FF2B5EF4-FFF2-40B4-BE49-F238E27FC236}">
                <a16:creationId xmlns:a16="http://schemas.microsoft.com/office/drawing/2014/main" id="{AEE6B38C-3DE3-4EB0-8102-29CAC697B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293" y="1048740"/>
            <a:ext cx="376808" cy="376808"/>
          </a:xfrm>
          <a:prstGeom prst="rect">
            <a:avLst/>
          </a:prstGeom>
        </p:spPr>
      </p:pic>
      <p:pic>
        <p:nvPicPr>
          <p:cNvPr id="17" name="ae">
            <a:hlinkClick r:id="" action="ppaction://media"/>
            <a:extLst>
              <a:ext uri="{FF2B5EF4-FFF2-40B4-BE49-F238E27FC236}">
                <a16:creationId xmlns:a16="http://schemas.microsoft.com/office/drawing/2014/main" id="{7B85119E-CC39-4AAD-94DF-2E3EAF44F5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8301" y="1523541"/>
            <a:ext cx="304800" cy="304800"/>
          </a:xfrm>
          <a:prstGeom prst="rect">
            <a:avLst/>
          </a:prstGeom>
        </p:spPr>
      </p:pic>
      <p:pic>
        <p:nvPicPr>
          <p:cNvPr id="24" name="mamma">
            <a:hlinkClick r:id="" action="ppaction://media"/>
            <a:extLst>
              <a:ext uri="{FF2B5EF4-FFF2-40B4-BE49-F238E27FC236}">
                <a16:creationId xmlns:a16="http://schemas.microsoft.com/office/drawing/2014/main" id="{9D9F82DB-1DB4-4AEC-B2E8-13D16B2CA18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47864" y="1048740"/>
            <a:ext cx="376808" cy="376808"/>
          </a:xfrm>
          <a:prstGeom prst="rect">
            <a:avLst/>
          </a:prstGeom>
        </p:spPr>
      </p:pic>
      <p:pic>
        <p:nvPicPr>
          <p:cNvPr id="25" name="testa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869B58F5-B7FE-425B-BD46-FD01F16D294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47864" y="15399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93589"/>
              </p:ext>
            </p:extLst>
          </p:nvPr>
        </p:nvGraphicFramePr>
        <p:xfrm>
          <a:off x="179512" y="404664"/>
          <a:ext cx="8712968" cy="54360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èllëfattë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‘bello’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b:ɛl:əˈfat:ə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(b)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šc</a:t>
                      </a:r>
                      <a:r>
                        <a:rPr lang="it-IT" sz="2400" b="0" dirty="0" err="1">
                          <a:latin typeface="Times New Roman"/>
                          <a:ea typeface="Calibri"/>
                          <a:cs typeface="Times New Roman"/>
                        </a:rPr>
                        <a:t>ó</a:t>
                      </a: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(b)</a:t>
                      </a: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‘scopa’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8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ʃ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ko</a:t>
                      </a: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βa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c+</a:t>
                      </a:r>
                      <a:r>
                        <a:rPr lang="it-IT" sz="2400" b="1" spc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r>
                        <a:rPr lang="it-IT" sz="2400" b="1" spc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una</a:t>
                      </a: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‘culla’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kuna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e, </a:t>
                      </a:r>
                      <a:r>
                        <a:rPr lang="it-IT" sz="2400" b="1" dirty="0">
                          <a:latin typeface="Times New Roman"/>
                          <a:cs typeface="Times New Roman"/>
                        </a:rPr>
                        <a:t>ë, 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lang="it-IT" sz="2400" b="1" dirty="0" err="1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dirty="0">
                          <a:latin typeface="Times New Roman" pitchFamily="18" charset="0"/>
                          <a:cs typeface="Times New Roman" pitchFamily="18" charset="0"/>
                        </a:rPr>
                        <a:t>‘arcobaleno’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/>
                          <a:cs typeface="Times New Roman"/>
                        </a:rPr>
                        <a:t>arkə</a:t>
                      </a:r>
                      <a:r>
                        <a:rPr lang="it-IT" sz="2500" b="0" dirty="0">
                          <a:latin typeface="Times New Roman"/>
                          <a:cs typeface="Times New Roman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400" b="1" spc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vic</a:t>
                      </a:r>
                      <a:r>
                        <a:rPr lang="it-IT" sz="2400" b="1" dirty="0" err="1">
                          <a:latin typeface="Times New Roman"/>
                          <a:cs typeface="Times New Roman"/>
                        </a:rPr>
                        <a:t>chi</a:t>
                      </a: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‘vecchi’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/>
                          <a:cs typeface="Times New Roman"/>
                        </a:rPr>
                        <a:t>vik:jə</a:t>
                      </a:r>
                      <a:r>
                        <a:rPr lang="it-IT" sz="2500" b="0" dirty="0">
                          <a:latin typeface="Times New Roman"/>
                          <a:cs typeface="Times New Roman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 + e, </a:t>
                      </a:r>
                      <a:r>
                        <a:rPr lang="it-IT" sz="2400" b="1" dirty="0">
                          <a:latin typeface="Times New Roman"/>
                          <a:cs typeface="Times New Roman"/>
                        </a:rPr>
                        <a:t>ë, </a:t>
                      </a: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ërviéddë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‘cervello’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ʧərˈvjed:ə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pè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dd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‘pelle’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pɛd:a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órnë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‘forno’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fornə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g+</a:t>
                      </a:r>
                      <a:r>
                        <a:rPr lang="it-IT" sz="2400" b="1" spc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ë</a:t>
                      </a:r>
                      <a:r>
                        <a:rPr lang="it-IT" sz="24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gg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amm</a:t>
                      </a: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‘le gambe’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lə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ˈ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g:am:ə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e, </a:t>
                      </a:r>
                      <a:r>
                        <a:rPr lang="it-IT" sz="2400" b="1" dirty="0">
                          <a:latin typeface="Times New Roman"/>
                          <a:cs typeface="Times New Roman"/>
                        </a:rPr>
                        <a:t>ë, 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van</a:t>
                      </a:r>
                      <a:r>
                        <a:rPr lang="it-IT" sz="2400" b="1" dirty="0" err="1">
                          <a:latin typeface="Times New Roman"/>
                          <a:cs typeface="Times New Roman"/>
                        </a:rPr>
                        <a:t>gh</a:t>
                      </a: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èttë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‘piccola panca’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  <a:sym typeface="SILManuscript IPA93"/>
                        </a:rPr>
                        <a:t>g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va</a:t>
                      </a:r>
                      <a:r>
                        <a:rPr lang="it-IT" sz="25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  <a:r>
                        <a:rPr lang="it-IT" sz="2500" b="0" kern="1200" dirty="0" err="1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ɛt:</a:t>
                      </a:r>
                      <a:r>
                        <a:rPr lang="it-IT" sz="2500" b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CONSONANTI  1</a:t>
            </a:r>
          </a:p>
        </p:txBody>
      </p:sp>
      <p:sp>
        <p:nvSpPr>
          <p:cNvPr id="4" name="Homepage">
            <a:hlinkClick r:id="rId38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2. 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980728"/>
            <a:ext cx="243682" cy="243682"/>
          </a:xfrm>
          <a:prstGeom prst="rect">
            <a:avLst/>
          </a:prstGeom>
        </p:spPr>
      </p:pic>
      <p:pic>
        <p:nvPicPr>
          <p:cNvPr id="8" name="16. b fricativ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1484784"/>
            <a:ext cx="243682" cy="243682"/>
          </a:xfrm>
          <a:prstGeom prst="rect">
            <a:avLst/>
          </a:prstGeom>
        </p:spPr>
      </p:pic>
      <p:pic>
        <p:nvPicPr>
          <p:cNvPr id="10" name="9 ok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1988840"/>
            <a:ext cx="243682" cy="243682"/>
          </a:xfrm>
          <a:prstGeom prst="rect">
            <a:avLst/>
          </a:prstGeom>
        </p:spPr>
      </p:pic>
      <p:pic>
        <p:nvPicPr>
          <p:cNvPr id="12" name="7 kj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2924944"/>
            <a:ext cx="243682" cy="243682"/>
          </a:xfrm>
          <a:prstGeom prst="rect">
            <a:avLst/>
          </a:prstGeom>
        </p:spPr>
      </p:pic>
      <p:pic>
        <p:nvPicPr>
          <p:cNvPr id="14" name="29 c e,i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3401342"/>
            <a:ext cx="243682" cy="243682"/>
          </a:xfrm>
          <a:prstGeom prst="rect">
            <a:avLst/>
          </a:prstGeom>
        </p:spPr>
      </p:pic>
      <p:pic>
        <p:nvPicPr>
          <p:cNvPr id="16" name="4 ok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3905398"/>
            <a:ext cx="243682" cy="243682"/>
          </a:xfrm>
          <a:prstGeom prst="rect">
            <a:avLst/>
          </a:prstGeom>
        </p:spPr>
      </p:pic>
      <p:pic>
        <p:nvPicPr>
          <p:cNvPr id="22" name="17 ok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15933" y="4372899"/>
            <a:ext cx="243682" cy="243682"/>
          </a:xfrm>
          <a:prstGeom prst="rect">
            <a:avLst/>
          </a:prstGeom>
        </p:spPr>
      </p:pic>
      <p:pic>
        <p:nvPicPr>
          <p:cNvPr id="24" name="10 ok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4805525"/>
            <a:ext cx="243682" cy="243682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251520" y="6553002"/>
            <a:ext cx="648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*– si consiglia di utilizzare la q secondo le norme d’uso dell’italiano</a:t>
            </a:r>
          </a:p>
        </p:txBody>
      </p:sp>
      <p:pic>
        <p:nvPicPr>
          <p:cNvPr id="32" name="9 ok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2465238"/>
            <a:ext cx="243682" cy="243682"/>
          </a:xfrm>
          <a:prstGeom prst="rect">
            <a:avLst/>
          </a:prstGeom>
        </p:spPr>
      </p:pic>
      <p:pic>
        <p:nvPicPr>
          <p:cNvPr id="33" name="10 ok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5187162"/>
            <a:ext cx="243682" cy="243682"/>
          </a:xfrm>
          <a:prstGeom prst="rect">
            <a:avLst/>
          </a:prstGeom>
        </p:spPr>
      </p:pic>
      <p:pic>
        <p:nvPicPr>
          <p:cNvPr id="5" name="CERVELLO">
            <a:hlinkClick r:id="" action="ppaction://media"/>
            <a:extLst>
              <a:ext uri="{FF2B5EF4-FFF2-40B4-BE49-F238E27FC236}">
                <a16:creationId xmlns:a16="http://schemas.microsoft.com/office/drawing/2014/main" id="{1BF0439F-8BDB-486A-BE6E-E25043D5EBA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17967" y="3397348"/>
            <a:ext cx="243682" cy="243682"/>
          </a:xfrm>
          <a:prstGeom prst="rect">
            <a:avLst/>
          </a:prstGeom>
        </p:spPr>
      </p:pic>
      <p:pic>
        <p:nvPicPr>
          <p:cNvPr id="26" name="bello">
            <a:hlinkClick r:id="" action="ppaction://media"/>
            <a:extLst>
              <a:ext uri="{FF2B5EF4-FFF2-40B4-BE49-F238E27FC236}">
                <a16:creationId xmlns:a16="http://schemas.microsoft.com/office/drawing/2014/main" id="{092E7ED2-A046-4841-B4FB-405D02158F9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551404" y="941401"/>
            <a:ext cx="376808" cy="376808"/>
          </a:xfrm>
          <a:prstGeom prst="rect">
            <a:avLst/>
          </a:prstGeom>
        </p:spPr>
      </p:pic>
      <p:pic>
        <p:nvPicPr>
          <p:cNvPr id="27" name="scopa">
            <a:hlinkClick r:id="" action="ppaction://media"/>
            <a:extLst>
              <a:ext uri="{FF2B5EF4-FFF2-40B4-BE49-F238E27FC236}">
                <a16:creationId xmlns:a16="http://schemas.microsoft.com/office/drawing/2014/main" id="{EF7600B7-BCE7-4B4A-B01B-0426B168FB4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505672" y="1484784"/>
            <a:ext cx="304800" cy="304800"/>
          </a:xfrm>
          <a:prstGeom prst="rect">
            <a:avLst/>
          </a:prstGeom>
        </p:spPr>
      </p:pic>
      <p:pic>
        <p:nvPicPr>
          <p:cNvPr id="28" name="culla">
            <a:hlinkClick r:id="" action="ppaction://media"/>
            <a:extLst>
              <a:ext uri="{FF2B5EF4-FFF2-40B4-BE49-F238E27FC236}">
                <a16:creationId xmlns:a16="http://schemas.microsoft.com/office/drawing/2014/main" id="{16AF9118-9F10-446A-958D-ED2F7330996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463826" y="1941242"/>
            <a:ext cx="331076" cy="331076"/>
          </a:xfrm>
          <a:prstGeom prst="rect">
            <a:avLst/>
          </a:prstGeom>
        </p:spPr>
      </p:pic>
      <p:pic>
        <p:nvPicPr>
          <p:cNvPr id="31" name="vecchi">
            <a:hlinkClick r:id="" action="ppaction://media"/>
            <a:extLst>
              <a:ext uri="{FF2B5EF4-FFF2-40B4-BE49-F238E27FC236}">
                <a16:creationId xmlns:a16="http://schemas.microsoft.com/office/drawing/2014/main" id="{5B52A27F-5327-4319-91D9-81094CACB842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484841" y="2897649"/>
            <a:ext cx="325631" cy="325631"/>
          </a:xfrm>
          <a:prstGeom prst="rect">
            <a:avLst/>
          </a:prstGeom>
        </p:spPr>
      </p:pic>
      <p:pic>
        <p:nvPicPr>
          <p:cNvPr id="35" name="pelle">
            <a:hlinkClick r:id="" action="ppaction://media"/>
            <a:extLst>
              <a:ext uri="{FF2B5EF4-FFF2-40B4-BE49-F238E27FC236}">
                <a16:creationId xmlns:a16="http://schemas.microsoft.com/office/drawing/2014/main" id="{32CB550E-2052-4998-92D5-E7979B7CE243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459637" y="3821285"/>
            <a:ext cx="335265" cy="335265"/>
          </a:xfrm>
          <a:prstGeom prst="rect">
            <a:avLst/>
          </a:prstGeom>
        </p:spPr>
      </p:pic>
      <p:pic>
        <p:nvPicPr>
          <p:cNvPr id="36" name="forno">
            <a:hlinkClick r:id="" action="ppaction://media"/>
            <a:extLst>
              <a:ext uri="{FF2B5EF4-FFF2-40B4-BE49-F238E27FC236}">
                <a16:creationId xmlns:a16="http://schemas.microsoft.com/office/drawing/2014/main" id="{63362CCE-DF7E-4BBD-90DC-F15AE5F5ACF3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459637" y="4327505"/>
            <a:ext cx="325631" cy="325631"/>
          </a:xfrm>
          <a:prstGeom prst="rect">
            <a:avLst/>
          </a:prstGeom>
        </p:spPr>
      </p:pic>
      <p:pic>
        <p:nvPicPr>
          <p:cNvPr id="37" name="le gambe">
            <a:hlinkClick r:id="" action="ppaction://media"/>
            <a:extLst>
              <a:ext uri="{FF2B5EF4-FFF2-40B4-BE49-F238E27FC236}">
                <a16:creationId xmlns:a16="http://schemas.microsoft.com/office/drawing/2014/main" id="{3C181B61-41AA-4C40-B435-C5972C4ABC83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536018" y="4800190"/>
            <a:ext cx="325631" cy="325631"/>
          </a:xfrm>
          <a:prstGeom prst="rect">
            <a:avLst/>
          </a:prstGeom>
        </p:spPr>
      </p:pic>
      <p:pic>
        <p:nvPicPr>
          <p:cNvPr id="38" name="piccola panca">
            <a:hlinkClick r:id="" action="ppaction://media"/>
            <a:extLst>
              <a:ext uri="{FF2B5EF4-FFF2-40B4-BE49-F238E27FC236}">
                <a16:creationId xmlns:a16="http://schemas.microsoft.com/office/drawing/2014/main" id="{50D17A6F-B8C8-4ED6-86D3-82935AB329A9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496126" y="5340264"/>
            <a:ext cx="325631" cy="325631"/>
          </a:xfrm>
          <a:prstGeom prst="rect">
            <a:avLst/>
          </a:prstGeom>
        </p:spPr>
      </p:pic>
      <p:pic>
        <p:nvPicPr>
          <p:cNvPr id="39" name="arcobaleno">
            <a:hlinkClick r:id="" action="ppaction://media"/>
            <a:extLst>
              <a:ext uri="{FF2B5EF4-FFF2-40B4-BE49-F238E27FC236}">
                <a16:creationId xmlns:a16="http://schemas.microsoft.com/office/drawing/2014/main" id="{BF8C4EB6-FABF-47A8-A33A-DF5D2C6D2252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459637" y="2437452"/>
            <a:ext cx="325631" cy="3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3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7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8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0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3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3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4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74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34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55495"/>
              </p:ext>
            </p:extLst>
          </p:nvPr>
        </p:nvGraphicFramePr>
        <p:xfrm>
          <a:off x="179512" y="44624"/>
          <a:ext cx="8712968" cy="6452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400" b="1" spc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ré</a:t>
                      </a: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gghi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‘orecchio’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gj</a:t>
                      </a:r>
                      <a:endParaRPr kumimoji="0" lang="it-IT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reg:ja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 + e, 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ëlara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‘brina’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ʤ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300" b="0" dirty="0" err="1">
                          <a:latin typeface="Times New Roman" pitchFamily="18" charset="0"/>
                          <a:cs typeface="Times New Roman" pitchFamily="18" charset="0"/>
                        </a:rPr>
                        <a:t>dʒəˈlara</a:t>
                      </a:r>
                      <a:r>
                        <a:rPr lang="it-IT" sz="23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2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ruménë</a:t>
                      </a:r>
                      <a:r>
                        <a:rPr lang="it-IT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r>
                        <a:rPr lang="it-IT" sz="2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‘domenica’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it-IT" sz="28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2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ruˈmenəɣa</a:t>
                      </a:r>
                      <a:r>
                        <a:rPr lang="it-IT" sz="2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attë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‘latte’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[ˈlat:ə]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</a:t>
                      </a: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r>
                        <a:rPr lang="it-IT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‘figlio’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ʎ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fiʎ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:ə]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arirë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‘mio </a:t>
                      </a:r>
                      <a:r>
                        <a:rPr lang="it-IT" sz="1800" dirty="0" err="1">
                          <a:latin typeface="Times New Roman" pitchFamily="18" charset="0"/>
                          <a:cs typeface="Times New Roman" pitchFamily="18" charset="0"/>
                        </a:rPr>
                        <a:t>marito’</a:t>
                      </a:r>
                      <a:endParaRPr lang="it-I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[mi 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aˈrirə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asë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‘naso’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nasə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gn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‘unghia’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ɲ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[ˈoɲ:ə]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ëcíernë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‘Picerno’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pəˈʧiernə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‘dote’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rɔta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angh</a:t>
                      </a: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‘sangue’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s, 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  <a:r>
                        <a:rPr lang="it-IT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gə</a:t>
                      </a:r>
                      <a:r>
                        <a:rPr lang="it-IT" sz="24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padda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‘spalla’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ʃpad:a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ròn</a:t>
                      </a: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‘tuono’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trɔnə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Homepage">
            <a:hlinkClick r:id="rId5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2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501476"/>
            <a:ext cx="243682" cy="243682"/>
          </a:xfrm>
          <a:prstGeom prst="rect">
            <a:avLst/>
          </a:prstGeom>
        </p:spPr>
      </p:pic>
      <p:pic>
        <p:nvPicPr>
          <p:cNvPr id="7" name="26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961182"/>
            <a:ext cx="243682" cy="243682"/>
          </a:xfrm>
          <a:prstGeom prst="rect">
            <a:avLst/>
          </a:prstGeom>
        </p:spPr>
      </p:pic>
      <p:pic>
        <p:nvPicPr>
          <p:cNvPr id="8" name="26 esempio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47864" y="2010908"/>
            <a:ext cx="243682" cy="243682"/>
          </a:xfrm>
          <a:prstGeom prst="rect">
            <a:avLst/>
          </a:prstGeom>
        </p:spPr>
      </p:pic>
      <p:pic>
        <p:nvPicPr>
          <p:cNvPr id="9" name="28.1 gl ok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2393230"/>
            <a:ext cx="243682" cy="243682"/>
          </a:xfrm>
          <a:prstGeom prst="rect">
            <a:avLst/>
          </a:prstGeom>
        </p:spPr>
      </p:pic>
      <p:pic>
        <p:nvPicPr>
          <p:cNvPr id="10" name="28 esempio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47864" y="2442956"/>
            <a:ext cx="243682" cy="243682"/>
          </a:xfrm>
          <a:prstGeom prst="rect">
            <a:avLst/>
          </a:prstGeom>
        </p:spPr>
      </p:pic>
      <p:pic>
        <p:nvPicPr>
          <p:cNvPr id="13" name="11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6793" y="3009913"/>
            <a:ext cx="243682" cy="243682"/>
          </a:xfrm>
          <a:prstGeom prst="rect">
            <a:avLst/>
          </a:prstGeom>
        </p:spPr>
      </p:pic>
      <p:pic>
        <p:nvPicPr>
          <p:cNvPr id="15" name="12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6631" y="3433702"/>
            <a:ext cx="243682" cy="243682"/>
          </a:xfrm>
          <a:prstGeom prst="rect">
            <a:avLst/>
          </a:prstGeom>
        </p:spPr>
      </p:pic>
      <p:pic>
        <p:nvPicPr>
          <p:cNvPr id="16" name="12 esempio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1020" y="3429000"/>
            <a:ext cx="243682" cy="243682"/>
          </a:xfrm>
          <a:prstGeom prst="rect">
            <a:avLst/>
          </a:prstGeom>
        </p:spPr>
      </p:pic>
      <p:pic>
        <p:nvPicPr>
          <p:cNvPr id="17" name="13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5767" y="3927573"/>
            <a:ext cx="243682" cy="243682"/>
          </a:xfrm>
          <a:prstGeom prst="rect">
            <a:avLst/>
          </a:prstGeom>
        </p:spPr>
      </p:pic>
      <p:pic>
        <p:nvPicPr>
          <p:cNvPr id="18" name="13 esempio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43470" y="3885433"/>
            <a:ext cx="243682" cy="243682"/>
          </a:xfrm>
          <a:prstGeom prst="rect">
            <a:avLst/>
          </a:prstGeom>
        </p:spPr>
      </p:pic>
      <p:pic>
        <p:nvPicPr>
          <p:cNvPr id="19" name="1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5767" y="4385439"/>
            <a:ext cx="243682" cy="243682"/>
          </a:xfrm>
          <a:prstGeom prst="rect">
            <a:avLst/>
          </a:prstGeom>
        </p:spPr>
      </p:pic>
      <p:pic>
        <p:nvPicPr>
          <p:cNvPr id="21" name="14 ok mia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10753" y="4812637"/>
            <a:ext cx="243682" cy="243682"/>
          </a:xfrm>
          <a:prstGeom prst="rect">
            <a:avLst/>
          </a:prstGeom>
        </p:spPr>
      </p:pic>
      <p:pic>
        <p:nvPicPr>
          <p:cNvPr id="23" name="21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6631" y="5312115"/>
            <a:ext cx="243682" cy="243682"/>
          </a:xfrm>
          <a:prstGeom prst="rect">
            <a:avLst/>
          </a:prstGeom>
        </p:spPr>
      </p:pic>
      <p:pic>
        <p:nvPicPr>
          <p:cNvPr id="24" name="21 esempio.wav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14731" y="5239423"/>
            <a:ext cx="243682" cy="243682"/>
          </a:xfrm>
          <a:prstGeom prst="rect">
            <a:avLst/>
          </a:prstGeom>
        </p:spPr>
      </p:pic>
      <p:pic>
        <p:nvPicPr>
          <p:cNvPr id="29" name="8 ok.wav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665038"/>
            <a:ext cx="243682" cy="243682"/>
          </a:xfrm>
          <a:prstGeom prst="rect">
            <a:avLst/>
          </a:prstGeom>
        </p:spPr>
      </p:pic>
      <p:pic>
        <p:nvPicPr>
          <p:cNvPr id="31" name="30 dg.wav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052736"/>
            <a:ext cx="243682" cy="243682"/>
          </a:xfrm>
          <a:prstGeom prst="rect">
            <a:avLst/>
          </a:prstGeom>
        </p:spPr>
      </p:pic>
      <p:pic>
        <p:nvPicPr>
          <p:cNvPr id="33" name="22. sc.wav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8496" y="5698734"/>
            <a:ext cx="243682" cy="243682"/>
          </a:xfrm>
          <a:prstGeom prst="rect">
            <a:avLst/>
          </a:prstGeom>
        </p:spPr>
      </p:pic>
      <p:pic>
        <p:nvPicPr>
          <p:cNvPr id="35" name="3. t.wav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6793" y="6191572"/>
            <a:ext cx="243682" cy="243682"/>
          </a:xfrm>
          <a:prstGeom prst="rect">
            <a:avLst/>
          </a:prstGeom>
        </p:spPr>
      </p:pic>
      <p:pic>
        <p:nvPicPr>
          <p:cNvPr id="3" name="MIO MARITO">
            <a:hlinkClick r:id="" action="ppaction://media"/>
            <a:extLst>
              <a:ext uri="{FF2B5EF4-FFF2-40B4-BE49-F238E27FC236}">
                <a16:creationId xmlns:a16="http://schemas.microsoft.com/office/drawing/2014/main" id="{0A5A3A8B-620E-45ED-B7D7-82E10368A543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3490963" y="2871322"/>
            <a:ext cx="267450" cy="338712"/>
          </a:xfrm>
          <a:prstGeom prst="rect">
            <a:avLst/>
          </a:prstGeom>
        </p:spPr>
      </p:pic>
      <p:pic>
        <p:nvPicPr>
          <p:cNvPr id="25" name="DOMENICA">
            <a:hlinkClick r:id="" action="ppaction://media"/>
            <a:extLst>
              <a:ext uri="{FF2B5EF4-FFF2-40B4-BE49-F238E27FC236}">
                <a16:creationId xmlns:a16="http://schemas.microsoft.com/office/drawing/2014/main" id="{399143D4-3858-4791-8723-9F8C13285DB0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3604618" y="1480461"/>
            <a:ext cx="359364" cy="359364"/>
          </a:xfrm>
          <a:prstGeom prst="rect">
            <a:avLst/>
          </a:prstGeom>
        </p:spPr>
      </p:pic>
      <p:pic>
        <p:nvPicPr>
          <p:cNvPr id="26" name="PICERNO">
            <a:hlinkClick r:id="" action="ppaction://media"/>
            <a:extLst>
              <a:ext uri="{FF2B5EF4-FFF2-40B4-BE49-F238E27FC236}">
                <a16:creationId xmlns:a16="http://schemas.microsoft.com/office/drawing/2014/main" id="{055B8D89-19D0-4383-AEEC-A03D7C55CFD8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3544991" y="4320342"/>
            <a:ext cx="243682" cy="243682"/>
          </a:xfrm>
          <a:prstGeom prst="rect">
            <a:avLst/>
          </a:prstGeom>
        </p:spPr>
      </p:pic>
      <p:pic>
        <p:nvPicPr>
          <p:cNvPr id="27" name="ORECCHIO">
            <a:hlinkClick r:id="" action="ppaction://media"/>
            <a:extLst>
              <a:ext uri="{FF2B5EF4-FFF2-40B4-BE49-F238E27FC236}">
                <a16:creationId xmlns:a16="http://schemas.microsoft.com/office/drawing/2014/main" id="{57E613A7-B107-4372-A563-FC287FAC5F4A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6"/>
          <a:stretch>
            <a:fillRect/>
          </a:stretch>
        </p:blipFill>
        <p:spPr>
          <a:xfrm flipV="1">
            <a:off x="3534752" y="623362"/>
            <a:ext cx="304800" cy="304800"/>
          </a:xfrm>
          <a:prstGeom prst="rect">
            <a:avLst/>
          </a:prstGeom>
        </p:spPr>
      </p:pic>
      <p:pic>
        <p:nvPicPr>
          <p:cNvPr id="28" name="brina">
            <a:hlinkClick r:id="" action="ppaction://media"/>
            <a:extLst>
              <a:ext uri="{FF2B5EF4-FFF2-40B4-BE49-F238E27FC236}">
                <a16:creationId xmlns:a16="http://schemas.microsoft.com/office/drawing/2014/main" id="{89D58853-B564-4DFF-8B0A-78AF680FE543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3522861" y="1077999"/>
            <a:ext cx="304800" cy="304800"/>
          </a:xfrm>
          <a:prstGeom prst="rect">
            <a:avLst/>
          </a:prstGeom>
        </p:spPr>
      </p:pic>
      <p:pic>
        <p:nvPicPr>
          <p:cNvPr id="37" name="dote">
            <a:hlinkClick r:id="" action="ppaction://media"/>
            <a:extLst>
              <a:ext uri="{FF2B5EF4-FFF2-40B4-BE49-F238E27FC236}">
                <a16:creationId xmlns:a16="http://schemas.microsoft.com/office/drawing/2014/main" id="{88C064E1-8E51-4CD3-AB01-56C814899323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3484172" y="4735107"/>
            <a:ext cx="304800" cy="304800"/>
          </a:xfrm>
          <a:prstGeom prst="rect">
            <a:avLst/>
          </a:prstGeom>
        </p:spPr>
      </p:pic>
      <p:pic>
        <p:nvPicPr>
          <p:cNvPr id="38" name="spalla">
            <a:hlinkClick r:id="" action="ppaction://media"/>
            <a:extLst>
              <a:ext uri="{FF2B5EF4-FFF2-40B4-BE49-F238E27FC236}">
                <a16:creationId xmlns:a16="http://schemas.microsoft.com/office/drawing/2014/main" id="{B98A48C6-95F7-4548-8991-C110024F596F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3492302" y="5674332"/>
            <a:ext cx="304800" cy="304800"/>
          </a:xfrm>
          <a:prstGeom prst="rect">
            <a:avLst/>
          </a:prstGeom>
        </p:spPr>
      </p:pic>
      <p:pic>
        <p:nvPicPr>
          <p:cNvPr id="39" name="tuono">
            <a:hlinkClick r:id="" action="ppaction://media"/>
            <a:extLst>
              <a:ext uri="{FF2B5EF4-FFF2-40B4-BE49-F238E27FC236}">
                <a16:creationId xmlns:a16="http://schemas.microsoft.com/office/drawing/2014/main" id="{8A800715-347F-40B1-8AE6-7C147A034EB9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3534752" y="609594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1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6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7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7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0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9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6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0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24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328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200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62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43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2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78082"/>
              </p:ext>
            </p:extLst>
          </p:nvPr>
        </p:nvGraphicFramePr>
        <p:xfrm>
          <a:off x="179512" y="-1"/>
          <a:ext cx="8784976" cy="23018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3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2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984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aš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‘bacio’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vaʃə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òpp</a:t>
                      </a:r>
                      <a:r>
                        <a:rPr lang="it-IT" sz="240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‘zoppo’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ʦ, ʣ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>
                          <a:latin typeface="Times New Roman"/>
                          <a:cs typeface="Times New Roman"/>
                        </a:rPr>
                        <a:t>ʦɔp:ə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7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r>
                        <a:rPr lang="it-IT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it-IT" sz="240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‘io’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r>
                        <a:rPr lang="it-IT" sz="2500" dirty="0" err="1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7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ç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çç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aturë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‘soffietto’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çuç:aˈturə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79512" y="6237312"/>
            <a:ext cx="64087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it-IT" sz="1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it-IT" sz="1300" dirty="0">
                <a:latin typeface="Times New Roman" pitchFamily="18" charset="0"/>
                <a:ea typeface="Calibri"/>
                <a:cs typeface="Times New Roman" pitchFamily="18" charset="0"/>
              </a:rPr>
              <a:t>*Si consiglia di trascrivere ‘j’ solo quando è preceduta da vocale ‘i’.</a:t>
            </a:r>
          </a:p>
          <a:p>
            <a:r>
              <a:rPr lang="it-IT" sz="1300" dirty="0"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it-IT" sz="1300" dirty="0">
                <a:latin typeface="Times New Roman" pitchFamily="18" charset="0"/>
                <a:ea typeface="Calibri"/>
                <a:cs typeface="Times New Roman" pitchFamily="18" charset="0"/>
              </a:rPr>
              <a:t>Si consiglia di trascrivere ‘w’ solo quando è preceduta da vocale ‘u’.</a:t>
            </a:r>
            <a:endParaRPr lang="it-IT" sz="1300" dirty="0"/>
          </a:p>
        </p:txBody>
      </p:sp>
      <p:sp>
        <p:nvSpPr>
          <p:cNvPr id="5" name="Homepage">
            <a:hlinkClick r:id="rId18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18.1 v o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1329" y="520885"/>
            <a:ext cx="243682" cy="243682"/>
          </a:xfrm>
          <a:prstGeom prst="rect">
            <a:avLst/>
          </a:prstGeom>
        </p:spPr>
      </p:pic>
      <p:pic>
        <p:nvPicPr>
          <p:cNvPr id="10" name="34 t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1329" y="1033355"/>
            <a:ext cx="243682" cy="243682"/>
          </a:xfrm>
          <a:prstGeom prst="rect">
            <a:avLst/>
          </a:prstGeom>
        </p:spPr>
      </p:pic>
      <p:pic>
        <p:nvPicPr>
          <p:cNvPr id="12" name="25 ok mi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9518" y="1545825"/>
            <a:ext cx="243682" cy="243682"/>
          </a:xfrm>
          <a:prstGeom prst="rect">
            <a:avLst/>
          </a:prstGeom>
        </p:spPr>
      </p:pic>
      <p:pic>
        <p:nvPicPr>
          <p:cNvPr id="13" name="25 esempio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9643" y="1501145"/>
            <a:ext cx="243682" cy="243682"/>
          </a:xfrm>
          <a:prstGeom prst="rect">
            <a:avLst/>
          </a:prstGeom>
        </p:spPr>
      </p:pic>
      <p:pic>
        <p:nvPicPr>
          <p:cNvPr id="26" name="ç 2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6538" y="1970392"/>
            <a:ext cx="253264" cy="253264"/>
          </a:xfrm>
          <a:prstGeom prst="rect">
            <a:avLst/>
          </a:prstGeom>
        </p:spPr>
      </p:pic>
      <p:pic>
        <p:nvPicPr>
          <p:cNvPr id="3" name="bacio">
            <a:hlinkClick r:id="" action="ppaction://media"/>
            <a:extLst>
              <a:ext uri="{FF2B5EF4-FFF2-40B4-BE49-F238E27FC236}">
                <a16:creationId xmlns:a16="http://schemas.microsoft.com/office/drawing/2014/main" id="{9FEBF3F4-5BB0-43CC-9584-678D932FF1F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56856" y="477035"/>
            <a:ext cx="304800" cy="304800"/>
          </a:xfrm>
          <a:prstGeom prst="rect">
            <a:avLst/>
          </a:prstGeom>
        </p:spPr>
      </p:pic>
      <p:pic>
        <p:nvPicPr>
          <p:cNvPr id="27" name="zoppo">
            <a:hlinkClick r:id="" action="ppaction://media"/>
            <a:extLst>
              <a:ext uri="{FF2B5EF4-FFF2-40B4-BE49-F238E27FC236}">
                <a16:creationId xmlns:a16="http://schemas.microsoft.com/office/drawing/2014/main" id="{0D752AC3-D21F-4FD7-AA22-9C81C0E1691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296880" y="944141"/>
            <a:ext cx="376808" cy="376808"/>
          </a:xfrm>
          <a:prstGeom prst="rect">
            <a:avLst/>
          </a:prstGeom>
        </p:spPr>
      </p:pic>
      <p:pic>
        <p:nvPicPr>
          <p:cNvPr id="28" name="soffietto">
            <a:hlinkClick r:id="" action="ppaction://media"/>
            <a:extLst>
              <a:ext uri="{FF2B5EF4-FFF2-40B4-BE49-F238E27FC236}">
                <a16:creationId xmlns:a16="http://schemas.microsoft.com/office/drawing/2014/main" id="{CEBD2DAB-65B4-4B32-951E-3C033C5E689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94093" y="1925023"/>
            <a:ext cx="279232" cy="2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1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647</Words>
  <Application>Microsoft Office PowerPoint</Application>
  <PresentationFormat>Presentazione su schermo (4:3)</PresentationFormat>
  <Paragraphs>236</Paragraphs>
  <Slides>8</Slides>
  <Notes>0</Notes>
  <HiddenSlides>0</HiddenSlides>
  <MMClips>76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Times New Roman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Vita Lau</cp:lastModifiedBy>
  <cp:revision>104</cp:revision>
  <dcterms:created xsi:type="dcterms:W3CDTF">2017-04-16T16:01:58Z</dcterms:created>
  <dcterms:modified xsi:type="dcterms:W3CDTF">2020-07-07T14:05:24Z</dcterms:modified>
</cp:coreProperties>
</file>