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>
      <p:cViewPr varScale="1">
        <p:scale>
          <a:sx n="116" d="100"/>
          <a:sy n="116" d="100"/>
        </p:scale>
        <p:origin x="13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3FE0-B85D-4EBD-8520-BB6A572B7F28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4B0E-B11C-41B1-8413-2FA12479A4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64B0E-B11C-41B1-8413-2FA12479A4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6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F37E-627E-4629-8E19-504E3369663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37F-D5DE-4036-B443-0BB7B1BB4AA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audio" Target="../media/media13.wav"/><Relationship Id="rId39" Type="http://schemas.microsoft.com/office/2007/relationships/media" Target="../media/media20.mp3"/><Relationship Id="rId21" Type="http://schemas.microsoft.com/office/2007/relationships/media" Target="../media/media11.wma"/><Relationship Id="rId34" Type="http://schemas.openxmlformats.org/officeDocument/2006/relationships/audio" Target="../media/media17.wav"/><Relationship Id="rId42" Type="http://schemas.openxmlformats.org/officeDocument/2006/relationships/audio" Target="../media/media21.mp3"/><Relationship Id="rId47" Type="http://schemas.openxmlformats.org/officeDocument/2006/relationships/image" Target="../media/image4.png"/><Relationship Id="rId7" Type="http://schemas.microsoft.com/office/2007/relationships/media" Target="../media/media4.wma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9" Type="http://schemas.microsoft.com/office/2007/relationships/media" Target="../media/media15.wav"/><Relationship Id="rId11" Type="http://schemas.microsoft.com/office/2007/relationships/media" Target="../media/media6.wma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mp3"/><Relationship Id="rId40" Type="http://schemas.openxmlformats.org/officeDocument/2006/relationships/audio" Target="../media/media20.mp3"/><Relationship Id="rId45" Type="http://schemas.openxmlformats.org/officeDocument/2006/relationships/slideLayout" Target="../slideLayouts/slideLayout7.xml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openxmlformats.org/officeDocument/2006/relationships/image" Target="../media/image6.png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31" Type="http://schemas.microsoft.com/office/2007/relationships/media" Target="../media/media16.wav"/><Relationship Id="rId44" Type="http://schemas.openxmlformats.org/officeDocument/2006/relationships/audio" Target="../media/media22.mp3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ma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mp3"/><Relationship Id="rId48" Type="http://schemas.openxmlformats.org/officeDocument/2006/relationships/image" Target="../media/image5.png"/><Relationship Id="rId8" Type="http://schemas.openxmlformats.org/officeDocument/2006/relationships/audio" Target="../media/media4.wma"/><Relationship Id="rId3" Type="http://schemas.microsoft.com/office/2007/relationships/media" Target="../media/media2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mp3"/><Relationship Id="rId46" Type="http://schemas.openxmlformats.org/officeDocument/2006/relationships/slide" Target="slide2.xml"/><Relationship Id="rId20" Type="http://schemas.openxmlformats.org/officeDocument/2006/relationships/audio" Target="../media/media10.wma"/><Relationship Id="rId41" Type="http://schemas.microsoft.com/office/2007/relationships/media" Target="../media/media21.mp3"/><Relationship Id="rId1" Type="http://schemas.microsoft.com/office/2007/relationships/media" Target="../media/media1.wma"/><Relationship Id="rId6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9.wma"/><Relationship Id="rId18" Type="http://schemas.openxmlformats.org/officeDocument/2006/relationships/audio" Target="../media/media31.wav"/><Relationship Id="rId26" Type="http://schemas.openxmlformats.org/officeDocument/2006/relationships/audio" Target="../media/media35.wav"/><Relationship Id="rId3" Type="http://schemas.microsoft.com/office/2007/relationships/media" Target="../media/media24.wma"/><Relationship Id="rId21" Type="http://schemas.microsoft.com/office/2007/relationships/media" Target="../media/media33.wav"/><Relationship Id="rId34" Type="http://schemas.openxmlformats.org/officeDocument/2006/relationships/slide" Target="slide2.xml"/><Relationship Id="rId7" Type="http://schemas.microsoft.com/office/2007/relationships/media" Target="../media/media26.wma"/><Relationship Id="rId12" Type="http://schemas.openxmlformats.org/officeDocument/2006/relationships/audio" Target="../media/media28.wma"/><Relationship Id="rId17" Type="http://schemas.microsoft.com/office/2007/relationships/media" Target="../media/media31.wav"/><Relationship Id="rId25" Type="http://schemas.microsoft.com/office/2007/relationships/media" Target="../media/media35.wav"/><Relationship Id="rId3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6" Type="http://schemas.openxmlformats.org/officeDocument/2006/relationships/audio" Target="../media/media30.wma"/><Relationship Id="rId20" Type="http://schemas.openxmlformats.org/officeDocument/2006/relationships/audio" Target="../media/media32.wav"/><Relationship Id="rId29" Type="http://schemas.microsoft.com/office/2007/relationships/media" Target="../media/media37.mp3"/><Relationship Id="rId1" Type="http://schemas.microsoft.com/office/2007/relationships/media" Target="../media/media23.wma"/><Relationship Id="rId6" Type="http://schemas.openxmlformats.org/officeDocument/2006/relationships/audio" Target="../media/media25.wma"/><Relationship Id="rId11" Type="http://schemas.microsoft.com/office/2007/relationships/media" Target="../media/media28.wma"/><Relationship Id="rId24" Type="http://schemas.openxmlformats.org/officeDocument/2006/relationships/audio" Target="../media/media34.wav"/><Relationship Id="rId32" Type="http://schemas.openxmlformats.org/officeDocument/2006/relationships/audio" Target="../media/media38.mp3"/><Relationship Id="rId5" Type="http://schemas.microsoft.com/office/2007/relationships/media" Target="../media/media25.wma"/><Relationship Id="rId15" Type="http://schemas.microsoft.com/office/2007/relationships/media" Target="../media/media30.wma"/><Relationship Id="rId23" Type="http://schemas.microsoft.com/office/2007/relationships/media" Target="../media/media34.wav"/><Relationship Id="rId28" Type="http://schemas.openxmlformats.org/officeDocument/2006/relationships/audio" Target="../media/media36.wav"/><Relationship Id="rId36" Type="http://schemas.openxmlformats.org/officeDocument/2006/relationships/image" Target="../media/image6.png"/><Relationship Id="rId10" Type="http://schemas.openxmlformats.org/officeDocument/2006/relationships/audio" Target="../media/media27.wma"/><Relationship Id="rId19" Type="http://schemas.microsoft.com/office/2007/relationships/media" Target="../media/media32.wav"/><Relationship Id="rId31" Type="http://schemas.microsoft.com/office/2007/relationships/media" Target="../media/media38.mp3"/><Relationship Id="rId4" Type="http://schemas.openxmlformats.org/officeDocument/2006/relationships/audio" Target="../media/media24.wma"/><Relationship Id="rId9" Type="http://schemas.microsoft.com/office/2007/relationships/media" Target="../media/media27.wma"/><Relationship Id="rId14" Type="http://schemas.openxmlformats.org/officeDocument/2006/relationships/audio" Target="../media/media29.wma"/><Relationship Id="rId22" Type="http://schemas.openxmlformats.org/officeDocument/2006/relationships/audio" Target="../media/media33.wav"/><Relationship Id="rId27" Type="http://schemas.microsoft.com/office/2007/relationships/media" Target="../media/media36.wav"/><Relationship Id="rId30" Type="http://schemas.openxmlformats.org/officeDocument/2006/relationships/audio" Target="../media/media37.mp3"/><Relationship Id="rId35" Type="http://schemas.openxmlformats.org/officeDocument/2006/relationships/image" Target="../media/image4.png"/><Relationship Id="rId8" Type="http://schemas.openxmlformats.org/officeDocument/2006/relationships/audio" Target="../media/media26.wm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45.wma"/><Relationship Id="rId18" Type="http://schemas.openxmlformats.org/officeDocument/2006/relationships/audio" Target="../media/media47.wma"/><Relationship Id="rId26" Type="http://schemas.openxmlformats.org/officeDocument/2006/relationships/audio" Target="../media/media51.wma"/><Relationship Id="rId39" Type="http://schemas.microsoft.com/office/2007/relationships/media" Target="../media/media58.wav"/><Relationship Id="rId21" Type="http://schemas.microsoft.com/office/2007/relationships/media" Target="../media/media49.wma"/><Relationship Id="rId34" Type="http://schemas.openxmlformats.org/officeDocument/2006/relationships/audio" Target="../media/media55.wav"/><Relationship Id="rId42" Type="http://schemas.openxmlformats.org/officeDocument/2006/relationships/audio" Target="../media/media59.wav"/><Relationship Id="rId47" Type="http://schemas.microsoft.com/office/2007/relationships/media" Target="../media/media62.mp3"/><Relationship Id="rId50" Type="http://schemas.openxmlformats.org/officeDocument/2006/relationships/notesSlide" Target="../notesSlides/notesSlide1.xml"/><Relationship Id="rId7" Type="http://schemas.microsoft.com/office/2007/relationships/media" Target="../media/media42.wma"/><Relationship Id="rId2" Type="http://schemas.openxmlformats.org/officeDocument/2006/relationships/audio" Target="../media/media39.wma"/><Relationship Id="rId16" Type="http://schemas.openxmlformats.org/officeDocument/2006/relationships/audio" Target="../media/media46.wma"/><Relationship Id="rId29" Type="http://schemas.microsoft.com/office/2007/relationships/media" Target="../media/media53.wav"/><Relationship Id="rId11" Type="http://schemas.microsoft.com/office/2007/relationships/media" Target="../media/media44.wma"/><Relationship Id="rId24" Type="http://schemas.openxmlformats.org/officeDocument/2006/relationships/audio" Target="../media/media50.wma"/><Relationship Id="rId32" Type="http://schemas.openxmlformats.org/officeDocument/2006/relationships/audio" Target="../media/media54.wav"/><Relationship Id="rId37" Type="http://schemas.microsoft.com/office/2007/relationships/media" Target="../media/media57.wav"/><Relationship Id="rId40" Type="http://schemas.openxmlformats.org/officeDocument/2006/relationships/audio" Target="../media/media58.wav"/><Relationship Id="rId45" Type="http://schemas.microsoft.com/office/2007/relationships/media" Target="../media/media61.wav"/><Relationship Id="rId53" Type="http://schemas.openxmlformats.org/officeDocument/2006/relationships/image" Target="../media/image6.png"/><Relationship Id="rId5" Type="http://schemas.microsoft.com/office/2007/relationships/media" Target="../media/media41.wma"/><Relationship Id="rId10" Type="http://schemas.openxmlformats.org/officeDocument/2006/relationships/audio" Target="../media/media43.wma"/><Relationship Id="rId19" Type="http://schemas.microsoft.com/office/2007/relationships/media" Target="../media/media48.wma"/><Relationship Id="rId31" Type="http://schemas.microsoft.com/office/2007/relationships/media" Target="../media/media54.wav"/><Relationship Id="rId44" Type="http://schemas.openxmlformats.org/officeDocument/2006/relationships/audio" Target="../media/media60.wav"/><Relationship Id="rId52" Type="http://schemas.openxmlformats.org/officeDocument/2006/relationships/image" Target="../media/image4.png"/><Relationship Id="rId4" Type="http://schemas.openxmlformats.org/officeDocument/2006/relationships/audio" Target="../media/media40.wma"/><Relationship Id="rId9" Type="http://schemas.microsoft.com/office/2007/relationships/media" Target="../media/media43.wma"/><Relationship Id="rId14" Type="http://schemas.openxmlformats.org/officeDocument/2006/relationships/audio" Target="../media/media45.wma"/><Relationship Id="rId22" Type="http://schemas.openxmlformats.org/officeDocument/2006/relationships/audio" Target="../media/media49.wma"/><Relationship Id="rId27" Type="http://schemas.microsoft.com/office/2007/relationships/media" Target="../media/media52.wma"/><Relationship Id="rId30" Type="http://schemas.openxmlformats.org/officeDocument/2006/relationships/audio" Target="../media/media53.wav"/><Relationship Id="rId35" Type="http://schemas.microsoft.com/office/2007/relationships/media" Target="../media/media56.wav"/><Relationship Id="rId43" Type="http://schemas.microsoft.com/office/2007/relationships/media" Target="../media/media60.wav"/><Relationship Id="rId48" Type="http://schemas.openxmlformats.org/officeDocument/2006/relationships/audio" Target="../media/media62.mp3"/><Relationship Id="rId8" Type="http://schemas.openxmlformats.org/officeDocument/2006/relationships/audio" Target="../media/media42.wma"/><Relationship Id="rId51" Type="http://schemas.openxmlformats.org/officeDocument/2006/relationships/slide" Target="slide2.xml"/><Relationship Id="rId3" Type="http://schemas.microsoft.com/office/2007/relationships/media" Target="../media/media40.wma"/><Relationship Id="rId12" Type="http://schemas.openxmlformats.org/officeDocument/2006/relationships/audio" Target="../media/media44.wma"/><Relationship Id="rId17" Type="http://schemas.microsoft.com/office/2007/relationships/media" Target="../media/media47.wma"/><Relationship Id="rId25" Type="http://schemas.microsoft.com/office/2007/relationships/media" Target="../media/media51.wma"/><Relationship Id="rId33" Type="http://schemas.microsoft.com/office/2007/relationships/media" Target="../media/media55.wav"/><Relationship Id="rId38" Type="http://schemas.openxmlformats.org/officeDocument/2006/relationships/audio" Target="../media/media57.wav"/><Relationship Id="rId46" Type="http://schemas.openxmlformats.org/officeDocument/2006/relationships/audio" Target="../media/media61.wav"/><Relationship Id="rId20" Type="http://schemas.openxmlformats.org/officeDocument/2006/relationships/audio" Target="../media/media48.wma"/><Relationship Id="rId41" Type="http://schemas.microsoft.com/office/2007/relationships/media" Target="../media/media59.wav"/><Relationship Id="rId1" Type="http://schemas.microsoft.com/office/2007/relationships/media" Target="../media/media39.wma"/><Relationship Id="rId6" Type="http://schemas.openxmlformats.org/officeDocument/2006/relationships/audio" Target="../media/media41.wma"/><Relationship Id="rId15" Type="http://schemas.microsoft.com/office/2007/relationships/media" Target="../media/media46.wma"/><Relationship Id="rId23" Type="http://schemas.microsoft.com/office/2007/relationships/media" Target="../media/media50.wma"/><Relationship Id="rId28" Type="http://schemas.openxmlformats.org/officeDocument/2006/relationships/audio" Target="../media/media52.wma"/><Relationship Id="rId36" Type="http://schemas.openxmlformats.org/officeDocument/2006/relationships/audio" Target="../media/media56.wav"/><Relationship Id="rId4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mp3"/><Relationship Id="rId13" Type="http://schemas.microsoft.com/office/2007/relationships/media" Target="../media/media69.mp3"/><Relationship Id="rId18" Type="http://schemas.openxmlformats.org/officeDocument/2006/relationships/slide" Target="slide2.xml"/><Relationship Id="rId3" Type="http://schemas.microsoft.com/office/2007/relationships/media" Target="../media/media64.wma"/><Relationship Id="rId7" Type="http://schemas.microsoft.com/office/2007/relationships/media" Target="../media/media66.mp3"/><Relationship Id="rId12" Type="http://schemas.openxmlformats.org/officeDocument/2006/relationships/audio" Target="../media/media68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63.wma"/><Relationship Id="rId16" Type="http://schemas.openxmlformats.org/officeDocument/2006/relationships/audio" Target="../media/media70.mp3"/><Relationship Id="rId20" Type="http://schemas.openxmlformats.org/officeDocument/2006/relationships/image" Target="../media/image6.png"/><Relationship Id="rId1" Type="http://schemas.microsoft.com/office/2007/relationships/media" Target="../media/media63.wma"/><Relationship Id="rId6" Type="http://schemas.openxmlformats.org/officeDocument/2006/relationships/audio" Target="../media/media65.wma"/><Relationship Id="rId11" Type="http://schemas.microsoft.com/office/2007/relationships/media" Target="../media/media68.mp3"/><Relationship Id="rId5" Type="http://schemas.microsoft.com/office/2007/relationships/media" Target="../media/media65.wma"/><Relationship Id="rId15" Type="http://schemas.microsoft.com/office/2007/relationships/media" Target="../media/media70.mp3"/><Relationship Id="rId10" Type="http://schemas.openxmlformats.org/officeDocument/2006/relationships/audio" Target="../media/media67.wma"/><Relationship Id="rId19" Type="http://schemas.openxmlformats.org/officeDocument/2006/relationships/image" Target="../media/image4.png"/><Relationship Id="rId4" Type="http://schemas.openxmlformats.org/officeDocument/2006/relationships/audio" Target="../media/media64.wma"/><Relationship Id="rId9" Type="http://schemas.microsoft.com/office/2007/relationships/media" Target="../media/media67.wma"/><Relationship Id="rId14" Type="http://schemas.openxmlformats.org/officeDocument/2006/relationships/audio" Target="../media/media6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hlinkClick r:id="rId2" action="ppaction://hlinksldjump"/>
          </p:cNvPr>
          <p:cNvSpPr/>
          <p:nvPr/>
        </p:nvSpPr>
        <p:spPr>
          <a:xfrm rot="5400000">
            <a:off x="-141465" y="499796"/>
            <a:ext cx="3877985" cy="324036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</a:t>
            </a:r>
          </a:p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dei </a:t>
            </a:r>
          </a:p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dialetti</a:t>
            </a:r>
          </a:p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lucani</a:t>
            </a: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1031024" cy="10024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2" descr="C:\Users\Tesoro\Desktop\Immag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962289" cy="127069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5328592" cy="6264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C1270D-665E-4A03-9CBC-1FD891FD17D6}"/>
              </a:ext>
            </a:extLst>
          </p:cNvPr>
          <p:cNvSpPr txBox="1"/>
          <p:nvPr/>
        </p:nvSpPr>
        <p:spPr>
          <a:xfrm>
            <a:off x="323528" y="4295078"/>
            <a:ext cx="3238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Tricarico (PDR 40)</a:t>
            </a:r>
          </a:p>
        </p:txBody>
      </p:sp>
    </p:spTree>
    <p:extLst>
      <p:ext uri="{BB962C8B-B14F-4D97-AF65-F5344CB8AC3E}">
        <p14:creationId xmlns:p14="http://schemas.microsoft.com/office/powerpoint/2010/main" val="17377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rId2" action="ppaction://hlinksldjump"/>
          </p:cNvPr>
          <p:cNvSpPr/>
          <p:nvPr/>
        </p:nvSpPr>
        <p:spPr>
          <a:xfrm>
            <a:off x="395536" y="3246075"/>
            <a:ext cx="2977996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Vocali  1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4211960" y="1373867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Consonanti  1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ttangolo 4">
            <a:hlinkClick r:id="" action="ppaction://noaction"/>
          </p:cNvPr>
          <p:cNvSpPr/>
          <p:nvPr/>
        </p:nvSpPr>
        <p:spPr>
          <a:xfrm>
            <a:off x="4211960" y="3246075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Consonanti  2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>
            <a:hlinkClick r:id="" action="ppaction://noaction"/>
          </p:cNvPr>
          <p:cNvSpPr/>
          <p:nvPr/>
        </p:nvSpPr>
        <p:spPr>
          <a:xfrm>
            <a:off x="4211960" y="5262299"/>
            <a:ext cx="4280659" cy="83099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Consonanti  3</a:t>
            </a:r>
            <a:endParaRPr lang="it-IT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Alfabeto dei Dialetti Lucani</a:t>
            </a:r>
          </a:p>
        </p:txBody>
      </p:sp>
    </p:spTree>
    <p:extLst>
      <p:ext uri="{BB962C8B-B14F-4D97-AF65-F5344CB8AC3E}">
        <p14:creationId xmlns:p14="http://schemas.microsoft.com/office/powerpoint/2010/main" val="32398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33510"/>
              </p:ext>
            </p:extLst>
          </p:nvPr>
        </p:nvGraphicFramePr>
        <p:xfrm>
          <a:off x="179512" y="548680"/>
          <a:ext cx="8712968" cy="5700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500" b="0" u="none" dirty="0" err="1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r>
                        <a:rPr lang="it-IT" sz="25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500" b="0" u="none" dirty="0" err="1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‘tuo padre’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[a:ˈ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t:andə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cumb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rë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‘padrino’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ɑ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kumˈbɑrə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së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‘mesi’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e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mesə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è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ddë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‘pelle’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ɛ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pɛd:ə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frat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‘mio fratello’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ə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spc="-15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spc="-150" dirty="0" err="1">
                          <a:latin typeface="Times New Roman" pitchFamily="18" charset="0"/>
                          <a:cs typeface="Times New Roman" pitchFamily="18" charset="0"/>
                        </a:rPr>
                        <a:t>fratəmə</a:t>
                      </a:r>
                      <a:r>
                        <a:rPr lang="it-IT" sz="2500" b="0" spc="-15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624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ndë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‘cento’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ʧində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baseline="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it-IT" sz="2500" b="0" baseline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500" b="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ll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‘mille’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cs typeface="Times New Roman" pitchFamily="18" charset="0"/>
                        </a:rPr>
                        <a:t>ɪ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mɪl:ə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2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pëlm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‘polmoni’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pəlˈmonə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2907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ò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ndë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‘fronte’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ɔ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frɔndə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9893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2520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ss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‘ossa’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us: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  <a:cs typeface="Times New Roman"/>
                        </a:rPr>
                        <a:t>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27299435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endParaRPr lang="it-IT" sz="2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ggi</a:t>
                      </a: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ụ</a:t>
                      </a:r>
                      <a:r>
                        <a:rPr lang="it-IT" sz="2500" b="0" dirty="0" err="1">
                          <a:latin typeface="Times New Roman"/>
                          <a:ea typeface="Calibri"/>
                          <a:cs typeface="Times New Roman"/>
                        </a:rPr>
                        <a:t>gnë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‘giugno’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ʊ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d:ʒ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ɲ:ə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891436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142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VOCALI  1</a:t>
            </a:r>
          </a:p>
        </p:txBody>
      </p:sp>
      <p:sp>
        <p:nvSpPr>
          <p:cNvPr id="4" name="Homepage">
            <a:hlinkClick r:id="rId4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" name="16. posteriore bassa non labializzat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556792"/>
            <a:ext cx="243682" cy="243682"/>
          </a:xfrm>
          <a:prstGeom prst="rect">
            <a:avLst/>
          </a:prstGeom>
        </p:spPr>
      </p:pic>
      <p:pic>
        <p:nvPicPr>
          <p:cNvPr id="6" name="15. centrale bassa non labializza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1102568"/>
            <a:ext cx="243682" cy="243682"/>
          </a:xfrm>
          <a:prstGeom prst="rect">
            <a:avLst/>
          </a:prstGeom>
        </p:spPr>
      </p:pic>
      <p:pic>
        <p:nvPicPr>
          <p:cNvPr id="11" name="7. anteriore medio-alta non labializzat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043073"/>
            <a:ext cx="234086" cy="234086"/>
          </a:xfrm>
          <a:prstGeom prst="rect">
            <a:avLst/>
          </a:prstGeom>
        </p:spPr>
      </p:pic>
      <p:pic>
        <p:nvPicPr>
          <p:cNvPr id="13" name="11. anteriore medio-alta non labializzata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2566950"/>
            <a:ext cx="243682" cy="243682"/>
          </a:xfrm>
          <a:prstGeom prst="rect">
            <a:avLst/>
          </a:prstGeom>
        </p:spPr>
      </p:pic>
      <p:pic>
        <p:nvPicPr>
          <p:cNvPr id="15" name="10. centrale medio-alta non labializzata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072481"/>
            <a:ext cx="243682" cy="243682"/>
          </a:xfrm>
          <a:prstGeom prst="rect">
            <a:avLst/>
          </a:prstGeom>
        </p:spPr>
      </p:pic>
      <p:pic>
        <p:nvPicPr>
          <p:cNvPr id="17" name="1. anteriore alta non labializzata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3578055"/>
            <a:ext cx="243682" cy="243682"/>
          </a:xfrm>
          <a:prstGeom prst="rect">
            <a:avLst/>
          </a:prstGeom>
        </p:spPr>
      </p:pic>
      <p:pic>
        <p:nvPicPr>
          <p:cNvPr id="20" name="5. anteriore semi-alta centralizzata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898" y="4071571"/>
            <a:ext cx="243682" cy="243682"/>
          </a:xfrm>
          <a:prstGeom prst="rect">
            <a:avLst/>
          </a:prstGeom>
        </p:spPr>
      </p:pic>
      <p:pic>
        <p:nvPicPr>
          <p:cNvPr id="25" name="25. posteriore alta labializzata.wav">
            <a:hlinkClick r:id="" action="ppaction://media"/>
            <a:extLst>
              <a:ext uri="{FF2B5EF4-FFF2-40B4-BE49-F238E27FC236}">
                <a16:creationId xmlns:a16="http://schemas.microsoft.com/office/drawing/2014/main" id="{EC118548-4806-441E-BF50-EED4C051898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4423" y="5429443"/>
            <a:ext cx="243682" cy="243682"/>
          </a:xfrm>
          <a:prstGeom prst="rect">
            <a:avLst/>
          </a:prstGeom>
        </p:spPr>
      </p:pic>
      <p:pic>
        <p:nvPicPr>
          <p:cNvPr id="26" name="6. posteriore semi-alta labializzata.wav">
            <a:hlinkClick r:id="" action="ppaction://media"/>
            <a:extLst>
              <a:ext uri="{FF2B5EF4-FFF2-40B4-BE49-F238E27FC236}">
                <a16:creationId xmlns:a16="http://schemas.microsoft.com/office/drawing/2014/main" id="{11ECB152-4093-4B5E-BF41-745F463EAAB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2729" y="5870952"/>
            <a:ext cx="243682" cy="243682"/>
          </a:xfrm>
          <a:prstGeom prst="rect">
            <a:avLst/>
          </a:prstGeom>
        </p:spPr>
      </p:pic>
      <p:pic>
        <p:nvPicPr>
          <p:cNvPr id="27" name="9. posteriore medio-alta labializzata.wav">
            <a:hlinkClick r:id="" action="ppaction://media"/>
            <a:extLst>
              <a:ext uri="{FF2B5EF4-FFF2-40B4-BE49-F238E27FC236}">
                <a16:creationId xmlns:a16="http://schemas.microsoft.com/office/drawing/2014/main" id="{2D96BEC3-B8DE-4965-BE91-6C80F94A030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302" y="4532637"/>
            <a:ext cx="243682" cy="243682"/>
          </a:xfrm>
          <a:prstGeom prst="rect">
            <a:avLst/>
          </a:prstGeom>
        </p:spPr>
      </p:pic>
      <p:pic>
        <p:nvPicPr>
          <p:cNvPr id="28" name="13. posteriore medio-bassa labializzata.wav">
            <a:hlinkClick r:id="" action="ppaction://media"/>
            <a:extLst>
              <a:ext uri="{FF2B5EF4-FFF2-40B4-BE49-F238E27FC236}">
                <a16:creationId xmlns:a16="http://schemas.microsoft.com/office/drawing/2014/main" id="{3557DCD0-FF0D-48A5-A582-8D293955743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0408" y="4929323"/>
            <a:ext cx="243682" cy="243682"/>
          </a:xfrm>
          <a:prstGeom prst="rect">
            <a:avLst/>
          </a:prstGeom>
        </p:spPr>
      </p:pic>
      <p:pic>
        <p:nvPicPr>
          <p:cNvPr id="5" name="I26. tuo padre (carta)">
            <a:hlinkClick r:id="" action="ppaction://media"/>
            <a:extLst>
              <a:ext uri="{FF2B5EF4-FFF2-40B4-BE49-F238E27FC236}">
                <a16:creationId xmlns:a16="http://schemas.microsoft.com/office/drawing/2014/main" id="{23DE2199-D7D8-487E-9240-EDC64937349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75856" y="1132904"/>
            <a:ext cx="368879" cy="368879"/>
          </a:xfrm>
          <a:prstGeom prst="rect">
            <a:avLst/>
          </a:prstGeom>
        </p:spPr>
      </p:pic>
      <p:pic>
        <p:nvPicPr>
          <p:cNvPr id="7" name="I31. padrino (legenda)_2">
            <a:hlinkClick r:id="" action="ppaction://media"/>
            <a:extLst>
              <a:ext uri="{FF2B5EF4-FFF2-40B4-BE49-F238E27FC236}">
                <a16:creationId xmlns:a16="http://schemas.microsoft.com/office/drawing/2014/main" id="{8684B17A-9DD9-443D-B73A-6EF03FDCE21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372133" y="1645305"/>
            <a:ext cx="304800" cy="304800"/>
          </a:xfrm>
          <a:prstGeom prst="rect">
            <a:avLst/>
          </a:prstGeom>
        </p:spPr>
      </p:pic>
      <p:pic>
        <p:nvPicPr>
          <p:cNvPr id="8" name="II26. i mesi (legenda)_1">
            <a:hlinkClick r:id="" action="ppaction://media"/>
            <a:extLst>
              <a:ext uri="{FF2B5EF4-FFF2-40B4-BE49-F238E27FC236}">
                <a16:creationId xmlns:a16="http://schemas.microsoft.com/office/drawing/2014/main" id="{B77FB8A6-5E5D-4BCD-AEFD-8F73CBB0AEA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339935" y="2124759"/>
            <a:ext cx="304800" cy="304800"/>
          </a:xfrm>
          <a:prstGeom prst="rect">
            <a:avLst/>
          </a:prstGeom>
        </p:spPr>
      </p:pic>
      <p:pic>
        <p:nvPicPr>
          <p:cNvPr id="9" name="I33. mille (carta)">
            <a:hlinkClick r:id="" action="ppaction://media"/>
            <a:extLst>
              <a:ext uri="{FF2B5EF4-FFF2-40B4-BE49-F238E27FC236}">
                <a16:creationId xmlns:a16="http://schemas.microsoft.com/office/drawing/2014/main" id="{9AC0555A-B29F-4A64-9A96-D82C67F664E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75856" y="3970943"/>
            <a:ext cx="368624" cy="368624"/>
          </a:xfrm>
          <a:prstGeom prst="rect">
            <a:avLst/>
          </a:prstGeom>
        </p:spPr>
      </p:pic>
      <p:pic>
        <p:nvPicPr>
          <p:cNvPr id="10" name="I15. polmoni (legenda)">
            <a:hlinkClick r:id="" action="ppaction://media"/>
            <a:extLst>
              <a:ext uri="{FF2B5EF4-FFF2-40B4-BE49-F238E27FC236}">
                <a16:creationId xmlns:a16="http://schemas.microsoft.com/office/drawing/2014/main" id="{569B594E-826B-445B-8B57-FD2B2928776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85722" y="4401691"/>
            <a:ext cx="391211" cy="391211"/>
          </a:xfrm>
          <a:prstGeom prst="rect">
            <a:avLst/>
          </a:prstGeom>
        </p:spPr>
      </p:pic>
      <p:pic>
        <p:nvPicPr>
          <p:cNvPr id="12" name="I3. ossa (legenda)">
            <a:hlinkClick r:id="" action="ppaction://media"/>
            <a:extLst>
              <a:ext uri="{FF2B5EF4-FFF2-40B4-BE49-F238E27FC236}">
                <a16:creationId xmlns:a16="http://schemas.microsoft.com/office/drawing/2014/main" id="{E3E6A60E-E359-4AE7-8D34-8973B00D4E1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53269" y="5325633"/>
            <a:ext cx="391211" cy="391211"/>
          </a:xfrm>
          <a:prstGeom prst="rect">
            <a:avLst/>
          </a:prstGeom>
        </p:spPr>
      </p:pic>
      <p:pic>
        <p:nvPicPr>
          <p:cNvPr id="14" name="II32. giugno (carta)">
            <a:hlinkClick r:id="" action="ppaction://media"/>
            <a:extLst>
              <a:ext uri="{FF2B5EF4-FFF2-40B4-BE49-F238E27FC236}">
                <a16:creationId xmlns:a16="http://schemas.microsoft.com/office/drawing/2014/main" id="{5D4E5236-CA1A-4F27-94F6-097492310A3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339935" y="5820471"/>
            <a:ext cx="391211" cy="391211"/>
          </a:xfrm>
          <a:prstGeom prst="rect">
            <a:avLst/>
          </a:prstGeom>
        </p:spPr>
      </p:pic>
      <p:pic>
        <p:nvPicPr>
          <p:cNvPr id="16" name="pelle">
            <a:hlinkClick r:id="" action="ppaction://media"/>
            <a:extLst>
              <a:ext uri="{FF2B5EF4-FFF2-40B4-BE49-F238E27FC236}">
                <a16:creationId xmlns:a16="http://schemas.microsoft.com/office/drawing/2014/main" id="{E896E2B0-2E41-4C94-A71D-3ED6A03131DC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74165" y="2573059"/>
            <a:ext cx="370315" cy="370315"/>
          </a:xfrm>
          <a:prstGeom prst="rect">
            <a:avLst/>
          </a:prstGeom>
        </p:spPr>
      </p:pic>
      <p:pic>
        <p:nvPicPr>
          <p:cNvPr id="18" name="mio fratello">
            <a:hlinkClick r:id="" action="ppaction://media"/>
            <a:extLst>
              <a:ext uri="{FF2B5EF4-FFF2-40B4-BE49-F238E27FC236}">
                <a16:creationId xmlns:a16="http://schemas.microsoft.com/office/drawing/2014/main" id="{A9C29ECF-2A47-4894-AD4C-4FAC7A6291DA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21660" y="3073646"/>
            <a:ext cx="422820" cy="422820"/>
          </a:xfrm>
          <a:prstGeom prst="rect">
            <a:avLst/>
          </a:prstGeom>
        </p:spPr>
      </p:pic>
      <p:pic>
        <p:nvPicPr>
          <p:cNvPr id="19" name="cento">
            <a:hlinkClick r:id="" action="ppaction://media"/>
            <a:extLst>
              <a:ext uri="{FF2B5EF4-FFF2-40B4-BE49-F238E27FC236}">
                <a16:creationId xmlns:a16="http://schemas.microsoft.com/office/drawing/2014/main" id="{B8E9E242-DF94-42F0-BF86-BB45B1456E6B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93553" y="3595825"/>
            <a:ext cx="279033" cy="279033"/>
          </a:xfrm>
          <a:prstGeom prst="rect">
            <a:avLst/>
          </a:prstGeom>
        </p:spPr>
      </p:pic>
      <p:pic>
        <p:nvPicPr>
          <p:cNvPr id="21" name="fronte">
            <a:hlinkClick r:id="" action="ppaction://media"/>
            <a:extLst>
              <a:ext uri="{FF2B5EF4-FFF2-40B4-BE49-F238E27FC236}">
                <a16:creationId xmlns:a16="http://schemas.microsoft.com/office/drawing/2014/main" id="{50164D8D-47B2-4D1F-9AD5-291BB0D48A27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3270380" y="4905072"/>
            <a:ext cx="399481" cy="3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6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13143"/>
              </p:ext>
            </p:extLst>
          </p:nvPr>
        </p:nvGraphicFramePr>
        <p:xfrm>
          <a:off x="179512" y="404664"/>
          <a:ext cx="8712968" cy="4973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lë</a:t>
                      </a: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bb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razzë</a:t>
                      </a:r>
                      <a:endParaRPr lang="it-IT" sz="2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‘le braccia’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lə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 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b:rat:sə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c+</a:t>
                      </a:r>
                      <a:r>
                        <a:rPr lang="it-IT" sz="25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r>
                        <a:rPr lang="it-IT" sz="25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apéddë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‘capelli’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kaˈped:ə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e, </a:t>
                      </a:r>
                      <a:r>
                        <a:rPr lang="it-IT" sz="25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rëmènë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‘domenica’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rə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ˈmɛ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nəkə</a:t>
                      </a:r>
                      <a:r>
                        <a:rPr lang="it-IT" sz="2500" b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</a:t>
                      </a:r>
                      <a:r>
                        <a:rPr lang="it-IT" sz="25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próc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‘lentiggini’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kj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prok:jə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+ e, i,</a:t>
                      </a:r>
                      <a:r>
                        <a:rPr lang="it-IT" sz="2500" b="1" dirty="0">
                          <a:latin typeface="Times New Roman"/>
                          <a:cs typeface="Times New Roman"/>
                        </a:rPr>
                        <a:t> ë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qu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në</a:t>
                      </a:r>
                      <a:r>
                        <a:rPr lang="it-IT" sz="25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‘quindici’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kwɪnəʧə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pëscr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dd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‘due giorni dopo domani’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pəˈskrɪd:ə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urnë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‘forno’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furnə</a:t>
                      </a: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spc="3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g+</a:t>
                      </a:r>
                      <a:r>
                        <a:rPr lang="it-IT" sz="25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a,o,u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ban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aridd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b="0" dirty="0">
                          <a:latin typeface="Times New Roman" pitchFamily="18" charset="0"/>
                          <a:cs typeface="Times New Roman" pitchFamily="18" charset="0"/>
                        </a:rPr>
                        <a:t>‘piccola panca’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</a:t>
                      </a:r>
                      <a:r>
                        <a:rPr lang="it-IT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ŋga</a:t>
                      </a:r>
                      <a:r>
                        <a:rPr lang="it-IT" sz="23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ˈrid:ə</a:t>
                      </a:r>
                      <a:r>
                        <a:rPr lang="it-IT" sz="2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e, </a:t>
                      </a:r>
                      <a:r>
                        <a:rPr lang="it-IT" sz="2500" b="1" dirty="0">
                          <a:latin typeface="Times New Roman"/>
                          <a:cs typeface="Times New Roman"/>
                        </a:rPr>
                        <a:t>ë, </a:t>
                      </a:r>
                      <a:r>
                        <a:rPr lang="it-IT" sz="25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500" b="1" dirty="0" err="1">
                          <a:latin typeface="Times New Roman"/>
                          <a:cs typeface="Times New Roman"/>
                        </a:rPr>
                        <a:t>gh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>
                          <a:latin typeface="Times New Roman" pitchFamily="18" charset="0"/>
                          <a:cs typeface="Times New Roman" pitchFamily="18" charset="0"/>
                        </a:rPr>
                        <a:t>‘cinque’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  <a:sym typeface="SILManuscript IPA93"/>
                        </a:rPr>
                        <a:t>g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['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ʧɪ</a:t>
                      </a:r>
                      <a:r>
                        <a:rPr lang="it-IT" sz="25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it-IT" sz="25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gə</a:t>
                      </a:r>
                      <a:r>
                        <a:rPr lang="it-IT" sz="2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108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0"/>
            <a:ext cx="222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CONSONANTI  1</a:t>
            </a:r>
          </a:p>
        </p:txBody>
      </p:sp>
      <p:sp>
        <p:nvSpPr>
          <p:cNvPr id="4" name="Homepage">
            <a:hlinkClick r:id="rId3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2. 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980728"/>
            <a:ext cx="243682" cy="243682"/>
          </a:xfrm>
          <a:prstGeom prst="rect">
            <a:avLst/>
          </a:prstGeom>
        </p:spPr>
      </p:pic>
      <p:pic>
        <p:nvPicPr>
          <p:cNvPr id="10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1508425"/>
            <a:ext cx="243682" cy="243682"/>
          </a:xfrm>
          <a:prstGeom prst="rect">
            <a:avLst/>
          </a:prstGeom>
        </p:spPr>
      </p:pic>
      <p:pic>
        <p:nvPicPr>
          <p:cNvPr id="12" name="7 kj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6126" y="2463820"/>
            <a:ext cx="243682" cy="243682"/>
          </a:xfrm>
          <a:prstGeom prst="rect">
            <a:avLst/>
          </a:prstGeom>
        </p:spPr>
      </p:pic>
      <p:pic>
        <p:nvPicPr>
          <p:cNvPr id="14" name="29 c e,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2659" y="2911695"/>
            <a:ext cx="243682" cy="243682"/>
          </a:xfrm>
          <a:prstGeom prst="rect">
            <a:avLst/>
          </a:prstGeom>
        </p:spPr>
      </p:pic>
      <p:pic>
        <p:nvPicPr>
          <p:cNvPr id="16" name="4 ok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3630" y="3516817"/>
            <a:ext cx="243682" cy="243682"/>
          </a:xfrm>
          <a:prstGeom prst="rect">
            <a:avLst/>
          </a:prstGeom>
        </p:spPr>
      </p:pic>
      <p:pic>
        <p:nvPicPr>
          <p:cNvPr id="22" name="17 o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0952" y="4133411"/>
            <a:ext cx="243682" cy="243682"/>
          </a:xfrm>
          <a:prstGeom prst="rect">
            <a:avLst/>
          </a:prstGeom>
        </p:spPr>
      </p:pic>
      <p:pic>
        <p:nvPicPr>
          <p:cNvPr id="24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0006" y="4611140"/>
            <a:ext cx="243682" cy="2436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1520" y="6553002"/>
            <a:ext cx="648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*– si consiglia di utilizzare la q secondo le norme d’uso dell’italiano</a:t>
            </a:r>
          </a:p>
        </p:txBody>
      </p:sp>
      <p:pic>
        <p:nvPicPr>
          <p:cNvPr id="32" name="9 o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8352" y="1988840"/>
            <a:ext cx="243682" cy="243682"/>
          </a:xfrm>
          <a:prstGeom prst="rect">
            <a:avLst/>
          </a:prstGeom>
        </p:spPr>
      </p:pic>
      <p:pic>
        <p:nvPicPr>
          <p:cNvPr id="33" name="10 ok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5471" y="5039063"/>
            <a:ext cx="243682" cy="243682"/>
          </a:xfrm>
          <a:prstGeom prst="rect">
            <a:avLst/>
          </a:prstGeom>
        </p:spPr>
      </p:pic>
      <p:pic>
        <p:nvPicPr>
          <p:cNvPr id="17" name="17 esempio.wav">
            <a:hlinkClick r:id="" action="ppaction://media"/>
            <a:extLst>
              <a:ext uri="{FF2B5EF4-FFF2-40B4-BE49-F238E27FC236}">
                <a16:creationId xmlns:a16="http://schemas.microsoft.com/office/drawing/2014/main" id="{AD363ECA-9288-4AFC-B247-1E1C41325A8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6126" y="4188765"/>
            <a:ext cx="243682" cy="243682"/>
          </a:xfrm>
          <a:prstGeom prst="rect">
            <a:avLst/>
          </a:prstGeom>
        </p:spPr>
      </p:pic>
      <p:pic>
        <p:nvPicPr>
          <p:cNvPr id="5" name="II22. le braccia (legenda)_2">
            <a:hlinkClick r:id="" action="ppaction://media"/>
            <a:extLst>
              <a:ext uri="{FF2B5EF4-FFF2-40B4-BE49-F238E27FC236}">
                <a16:creationId xmlns:a16="http://schemas.microsoft.com/office/drawing/2014/main" id="{B2680C13-BB35-4A20-8814-163887A351D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17967" y="890191"/>
            <a:ext cx="424755" cy="424755"/>
          </a:xfrm>
          <a:prstGeom prst="rect">
            <a:avLst/>
          </a:prstGeom>
        </p:spPr>
      </p:pic>
      <p:pic>
        <p:nvPicPr>
          <p:cNvPr id="7" name="II10. i capelli (carta)__">
            <a:hlinkClick r:id="" action="ppaction://media"/>
            <a:extLst>
              <a:ext uri="{FF2B5EF4-FFF2-40B4-BE49-F238E27FC236}">
                <a16:creationId xmlns:a16="http://schemas.microsoft.com/office/drawing/2014/main" id="{58F95F7D-8AF2-4676-BBBC-72BFB9CA12A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496126" y="1363083"/>
            <a:ext cx="424755" cy="424755"/>
          </a:xfrm>
          <a:prstGeom prst="rect">
            <a:avLst/>
          </a:prstGeom>
        </p:spPr>
      </p:pic>
      <p:pic>
        <p:nvPicPr>
          <p:cNvPr id="8" name="I10. le lentiggini (carta)">
            <a:hlinkClick r:id="" action="ppaction://media"/>
            <a:extLst>
              <a:ext uri="{FF2B5EF4-FFF2-40B4-BE49-F238E27FC236}">
                <a16:creationId xmlns:a16="http://schemas.microsoft.com/office/drawing/2014/main" id="{E92A920D-0C29-4406-A1FA-40E00CC3A83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496126" y="2306089"/>
            <a:ext cx="424755" cy="424755"/>
          </a:xfrm>
          <a:prstGeom prst="rect">
            <a:avLst/>
          </a:prstGeom>
        </p:spPr>
      </p:pic>
      <p:pic>
        <p:nvPicPr>
          <p:cNvPr id="9" name="I15. quindici (carta)">
            <a:hlinkClick r:id="" action="ppaction://media"/>
            <a:extLst>
              <a:ext uri="{FF2B5EF4-FFF2-40B4-BE49-F238E27FC236}">
                <a16:creationId xmlns:a16="http://schemas.microsoft.com/office/drawing/2014/main" id="{FC8AB94C-45E9-4A9F-9566-D744F7408B1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527430" y="2746257"/>
            <a:ext cx="424755" cy="424755"/>
          </a:xfrm>
          <a:prstGeom prst="rect">
            <a:avLst/>
          </a:prstGeom>
        </p:spPr>
      </p:pic>
      <p:pic>
        <p:nvPicPr>
          <p:cNvPr id="11" name="II10. due giorni dopo domani (legenda)">
            <a:hlinkClick r:id="" action="ppaction://media"/>
            <a:extLst>
              <a:ext uri="{FF2B5EF4-FFF2-40B4-BE49-F238E27FC236}">
                <a16:creationId xmlns:a16="http://schemas.microsoft.com/office/drawing/2014/main" id="{0BEEED11-8182-4C14-B61F-4D80EAE094E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527430" y="3426280"/>
            <a:ext cx="424755" cy="424755"/>
          </a:xfrm>
          <a:prstGeom prst="rect">
            <a:avLst/>
          </a:prstGeom>
        </p:spPr>
      </p:pic>
      <p:pic>
        <p:nvPicPr>
          <p:cNvPr id="13" name="I5. cinque (carta)">
            <a:hlinkClick r:id="" action="ppaction://media"/>
            <a:extLst>
              <a:ext uri="{FF2B5EF4-FFF2-40B4-BE49-F238E27FC236}">
                <a16:creationId xmlns:a16="http://schemas.microsoft.com/office/drawing/2014/main" id="{94383074-92E2-44D1-A4F4-CABB14AF2C5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405589" y="4953477"/>
            <a:ext cx="424755" cy="424755"/>
          </a:xfrm>
          <a:prstGeom prst="rect">
            <a:avLst/>
          </a:prstGeom>
        </p:spPr>
      </p:pic>
      <p:pic>
        <p:nvPicPr>
          <p:cNvPr id="15" name="panca">
            <a:hlinkClick r:id="" action="ppaction://media"/>
            <a:extLst>
              <a:ext uri="{FF2B5EF4-FFF2-40B4-BE49-F238E27FC236}">
                <a16:creationId xmlns:a16="http://schemas.microsoft.com/office/drawing/2014/main" id="{A7A20149-B59B-4760-8B9B-60FD55619F96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557637" y="4491578"/>
            <a:ext cx="363244" cy="363244"/>
          </a:xfrm>
          <a:prstGeom prst="rect">
            <a:avLst/>
          </a:prstGeom>
        </p:spPr>
      </p:pic>
      <p:pic>
        <p:nvPicPr>
          <p:cNvPr id="18" name="domenica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E70BEAF7-5EC6-413F-887C-C2C2558DACAC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584752" y="1833197"/>
            <a:ext cx="443560" cy="4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74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5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27221"/>
              </p:ext>
            </p:extLst>
          </p:nvPr>
        </p:nvGraphicFramePr>
        <p:xfrm>
          <a:off x="0" y="44624"/>
          <a:ext cx="8964488" cy="628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</a:t>
                      </a:r>
                      <a:r>
                        <a:rPr lang="it-IT" sz="2600" b="1" spc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it-IT" sz="2600" b="1" spc="-15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it-IT" sz="2600" b="1" spc="-1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it-IT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r>
                        <a:rPr lang="it-IT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gghi</a:t>
                      </a:r>
                      <a:r>
                        <a:rPr lang="it-IT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èrëmë</a:t>
                      </a:r>
                      <a:endParaRPr lang="it-IT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‘mia moglie’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gj</a:t>
                      </a:r>
                      <a:endParaRPr kumimoji="0" lang="it-IT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məˈg:jɛrəmə</a:t>
                      </a:r>
                      <a:r>
                        <a:rPr lang="it-IT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825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 + e, i,</a:t>
                      </a:r>
                      <a:r>
                        <a:rPr lang="it-IT" sz="2500" b="1" dirty="0">
                          <a:latin typeface="Times New Roman"/>
                          <a:cs typeface="Times New Roman"/>
                        </a:rPr>
                        <a:t> ë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san</a:t>
                      </a: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it-IT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</a:t>
                      </a:r>
                      <a:endParaRPr lang="it-IT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‘gengive’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sanˈdʒilə</a:t>
                      </a: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endParaRPr lang="it-IT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(g)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óv</a:t>
                      </a:r>
                      <a:r>
                        <a:rPr lang="it-IT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ëtë</a:t>
                      </a:r>
                      <a:endParaRPr lang="it-IT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‘gomito’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it-IT" sz="2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</a:t>
                      </a:r>
                      <a:endParaRPr lang="it-IT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ɣovətə</a:t>
                      </a:r>
                      <a:r>
                        <a:rPr lang="it-IT" sz="2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attë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‘latte’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[ˈlat:ə]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‘mamma’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mam</a:t>
                      </a: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:ə]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ëpéutë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‘nipoti’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nəˈpeutə</a:t>
                      </a: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gn</a:t>
                      </a:r>
                      <a:endParaRPr lang="it-IT" sz="2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gn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‘unghia’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>
                          <a:latin typeface="Times New Roman"/>
                          <a:ea typeface="Calibri"/>
                        </a:rPr>
                        <a:t>ɲ</a:t>
                      </a:r>
                      <a:endParaRPr lang="it-IT" sz="2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uɲ:ə</a:t>
                      </a: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apanònnë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‘nonno’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</a:t>
                      </a:r>
                      <a:r>
                        <a:rPr lang="it-IT" sz="25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papaˈnɔn:ə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8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ị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štë</a:t>
                      </a:r>
                      <a:endParaRPr lang="it-IT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‘dito’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[ˈ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rɪ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ʃ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tə</a:t>
                      </a:r>
                      <a:r>
                        <a:rPr lang="it-IT" sz="26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0" marR="288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it-IT" sz="2600" b="0" dirty="0" err="1">
                          <a:latin typeface="Times New Roman" pitchFamily="18" charset="0"/>
                          <a:cs typeface="Times New Roman" pitchFamily="18" charset="0"/>
                        </a:rPr>
                        <a:t>ugrë</a:t>
                      </a:r>
                      <a:endParaRPr lang="it-IT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0" dirty="0">
                          <a:latin typeface="Times New Roman" pitchFamily="18" charset="0"/>
                          <a:cs typeface="Times New Roman" pitchFamily="18" charset="0"/>
                        </a:rPr>
                        <a:t>‘suocero’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s, 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  <a:sym typeface="SILManuscript IPA93"/>
                        </a:rPr>
                        <a:t>grə</a:t>
                      </a: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mó</a:t>
                      </a:r>
                      <a:r>
                        <a:rPr lang="it-IT" sz="2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chë</a:t>
                      </a:r>
                      <a:endParaRPr lang="it-IT" sz="2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324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‘clavicola’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moʃkə</a:t>
                      </a: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b="1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it-IT" sz="26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ëcanèisë</a:t>
                      </a:r>
                      <a:endParaRPr lang="it-IT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‘tricaricesi’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600" dirty="0" err="1">
                          <a:latin typeface="Times New Roman" pitchFamily="18" charset="0"/>
                          <a:cs typeface="Times New Roman" pitchFamily="18" charset="0"/>
                        </a:rPr>
                        <a:t>trəkaˈnɛisə</a:t>
                      </a:r>
                      <a:r>
                        <a:rPr lang="it-IT" sz="26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Homepage">
            <a:hlinkClick r:id="rId51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501476"/>
            <a:ext cx="243682" cy="243682"/>
          </a:xfrm>
          <a:prstGeom prst="rect">
            <a:avLst/>
          </a:prstGeom>
        </p:spPr>
      </p:pic>
      <p:pic>
        <p:nvPicPr>
          <p:cNvPr id="7" name="2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961182"/>
            <a:ext cx="243682" cy="243682"/>
          </a:xfrm>
          <a:prstGeom prst="rect">
            <a:avLst/>
          </a:prstGeom>
        </p:spPr>
      </p:pic>
      <p:pic>
        <p:nvPicPr>
          <p:cNvPr id="8" name="26 esempi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010908"/>
            <a:ext cx="243682" cy="243682"/>
          </a:xfrm>
          <a:prstGeom prst="rect">
            <a:avLst/>
          </a:prstGeom>
        </p:spPr>
      </p:pic>
      <p:pic>
        <p:nvPicPr>
          <p:cNvPr id="13" name="1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9282" y="2501242"/>
            <a:ext cx="243682" cy="243682"/>
          </a:xfrm>
          <a:prstGeom prst="rect">
            <a:avLst/>
          </a:prstGeom>
        </p:spPr>
      </p:pic>
      <p:pic>
        <p:nvPicPr>
          <p:cNvPr id="14" name="11 esempi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6917" y="2523417"/>
            <a:ext cx="243682" cy="243682"/>
          </a:xfrm>
          <a:prstGeom prst="rect">
            <a:avLst/>
          </a:prstGeom>
        </p:spPr>
      </p:pic>
      <p:pic>
        <p:nvPicPr>
          <p:cNvPr id="15" name="12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6554" y="2924944"/>
            <a:ext cx="243682" cy="243682"/>
          </a:xfrm>
          <a:prstGeom prst="rect">
            <a:avLst/>
          </a:prstGeom>
        </p:spPr>
      </p:pic>
      <p:pic>
        <p:nvPicPr>
          <p:cNvPr id="17" name="13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1809" y="3545358"/>
            <a:ext cx="243682" cy="243682"/>
          </a:xfrm>
          <a:prstGeom prst="rect">
            <a:avLst/>
          </a:prstGeom>
        </p:spPr>
      </p:pic>
      <p:pic>
        <p:nvPicPr>
          <p:cNvPr id="19" name="1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1809" y="4004341"/>
            <a:ext cx="243682" cy="243682"/>
          </a:xfrm>
          <a:prstGeom prst="rect">
            <a:avLst/>
          </a:prstGeom>
        </p:spPr>
      </p:pic>
      <p:pic>
        <p:nvPicPr>
          <p:cNvPr id="21" name="14 ok mia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6554" y="4531295"/>
            <a:ext cx="243682" cy="243682"/>
          </a:xfrm>
          <a:prstGeom prst="rect">
            <a:avLst/>
          </a:prstGeom>
        </p:spPr>
      </p:pic>
      <p:pic>
        <p:nvPicPr>
          <p:cNvPr id="23" name="21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8877" y="4983497"/>
            <a:ext cx="243682" cy="243682"/>
          </a:xfrm>
          <a:prstGeom prst="rect">
            <a:avLst/>
          </a:prstGeom>
        </p:spPr>
      </p:pic>
      <p:pic>
        <p:nvPicPr>
          <p:cNvPr id="29" name="8 ok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665038"/>
            <a:ext cx="243682" cy="243682"/>
          </a:xfrm>
          <a:prstGeom prst="rect">
            <a:avLst/>
          </a:prstGeom>
        </p:spPr>
      </p:pic>
      <p:pic>
        <p:nvPicPr>
          <p:cNvPr id="31" name="30 dg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1052736"/>
            <a:ext cx="243682" cy="243682"/>
          </a:xfrm>
          <a:prstGeom prst="rect">
            <a:avLst/>
          </a:prstGeom>
        </p:spPr>
      </p:pic>
      <p:pic>
        <p:nvPicPr>
          <p:cNvPr id="33" name="22. sc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9029" y="5471687"/>
            <a:ext cx="243682" cy="243682"/>
          </a:xfrm>
          <a:prstGeom prst="rect">
            <a:avLst/>
          </a:prstGeom>
        </p:spPr>
      </p:pic>
      <p:pic>
        <p:nvPicPr>
          <p:cNvPr id="35" name="3. t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3982" y="5949280"/>
            <a:ext cx="243682" cy="243682"/>
          </a:xfrm>
          <a:prstGeom prst="rect">
            <a:avLst/>
          </a:prstGeom>
        </p:spPr>
      </p:pic>
      <p:pic>
        <p:nvPicPr>
          <p:cNvPr id="3" name="II16. le gengive (legenda)_4">
            <a:hlinkClick r:id="" action="ppaction://media"/>
            <a:extLst>
              <a:ext uri="{FF2B5EF4-FFF2-40B4-BE49-F238E27FC236}">
                <a16:creationId xmlns:a16="http://schemas.microsoft.com/office/drawing/2014/main" id="{007C7FCC-83C2-43E3-84AF-C1108068EFFA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300035" y="1052736"/>
            <a:ext cx="265261" cy="265261"/>
          </a:xfrm>
          <a:prstGeom prst="rect">
            <a:avLst/>
          </a:prstGeom>
        </p:spPr>
      </p:pic>
      <p:pic>
        <p:nvPicPr>
          <p:cNvPr id="6" name="II31. il gomito (legenda)">
            <a:hlinkClick r:id="" action="ppaction://media"/>
            <a:extLst>
              <a:ext uri="{FF2B5EF4-FFF2-40B4-BE49-F238E27FC236}">
                <a16:creationId xmlns:a16="http://schemas.microsoft.com/office/drawing/2014/main" id="{4A5BB583-622F-4D4F-8CBC-34A4181DE69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356917" y="1528385"/>
            <a:ext cx="296614" cy="296614"/>
          </a:xfrm>
          <a:prstGeom prst="rect">
            <a:avLst/>
          </a:prstGeom>
        </p:spPr>
      </p:pic>
      <p:pic>
        <p:nvPicPr>
          <p:cNvPr id="9" name="I19. (i) nipoti (carta)">
            <a:hlinkClick r:id="" action="ppaction://media"/>
            <a:extLst>
              <a:ext uri="{FF2B5EF4-FFF2-40B4-BE49-F238E27FC236}">
                <a16:creationId xmlns:a16="http://schemas.microsoft.com/office/drawing/2014/main" id="{DACDE419-3D2B-4AD1-98FA-0FB92CAB685D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227836" y="2986771"/>
            <a:ext cx="363710" cy="363710"/>
          </a:xfrm>
          <a:prstGeom prst="rect">
            <a:avLst/>
          </a:prstGeom>
        </p:spPr>
      </p:pic>
      <p:pic>
        <p:nvPicPr>
          <p:cNvPr id="10" name="II29. l'unghia (legenda)">
            <a:hlinkClick r:id="" action="ppaction://media"/>
            <a:extLst>
              <a:ext uri="{FF2B5EF4-FFF2-40B4-BE49-F238E27FC236}">
                <a16:creationId xmlns:a16="http://schemas.microsoft.com/office/drawing/2014/main" id="{8500C679-183F-4CDE-81F7-549C6EC1CCD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201586" y="3531350"/>
            <a:ext cx="363710" cy="363710"/>
          </a:xfrm>
          <a:prstGeom prst="rect">
            <a:avLst/>
          </a:prstGeom>
        </p:spPr>
      </p:pic>
      <p:pic>
        <p:nvPicPr>
          <p:cNvPr id="11" name="I12. nonno (legenda)">
            <a:hlinkClick r:id="" action="ppaction://media"/>
            <a:extLst>
              <a:ext uri="{FF2B5EF4-FFF2-40B4-BE49-F238E27FC236}">
                <a16:creationId xmlns:a16="http://schemas.microsoft.com/office/drawing/2014/main" id="{36A9305B-0ABF-4B88-87CC-9F404EBB31C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328243" y="4075929"/>
            <a:ext cx="301029" cy="301029"/>
          </a:xfrm>
          <a:prstGeom prst="rect">
            <a:avLst/>
          </a:prstGeom>
        </p:spPr>
      </p:pic>
      <p:pic>
        <p:nvPicPr>
          <p:cNvPr id="12" name="II27. il dito (legenda)_1">
            <a:hlinkClick r:id="" action="ppaction://media"/>
            <a:extLst>
              <a:ext uri="{FF2B5EF4-FFF2-40B4-BE49-F238E27FC236}">
                <a16:creationId xmlns:a16="http://schemas.microsoft.com/office/drawing/2014/main" id="{23D70496-0F37-4A3B-A8C0-802C269EFC2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115494" y="4406257"/>
            <a:ext cx="363710" cy="363710"/>
          </a:xfrm>
          <a:prstGeom prst="rect">
            <a:avLst/>
          </a:prstGeom>
        </p:spPr>
      </p:pic>
      <p:pic>
        <p:nvPicPr>
          <p:cNvPr id="16" name="I24. suocero (carta)">
            <a:hlinkClick r:id="" action="ppaction://media"/>
            <a:extLst>
              <a:ext uri="{FF2B5EF4-FFF2-40B4-BE49-F238E27FC236}">
                <a16:creationId xmlns:a16="http://schemas.microsoft.com/office/drawing/2014/main" id="{20AEB179-E8B3-475B-AFFD-9A551E7B5AA7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206606" y="5017234"/>
            <a:ext cx="263099" cy="263099"/>
          </a:xfrm>
          <a:prstGeom prst="rect">
            <a:avLst/>
          </a:prstGeom>
        </p:spPr>
      </p:pic>
      <p:pic>
        <p:nvPicPr>
          <p:cNvPr id="18" name="I11. clavicola (legenda)">
            <a:hlinkClick r:id="" action="ppaction://media"/>
            <a:extLst>
              <a:ext uri="{FF2B5EF4-FFF2-40B4-BE49-F238E27FC236}">
                <a16:creationId xmlns:a16="http://schemas.microsoft.com/office/drawing/2014/main" id="{72D405CB-164A-4216-A79C-72C1101CCB33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272371" y="5448552"/>
            <a:ext cx="305717" cy="305717"/>
          </a:xfrm>
          <a:prstGeom prst="rect">
            <a:avLst/>
          </a:prstGeom>
        </p:spPr>
      </p:pic>
      <p:pic>
        <p:nvPicPr>
          <p:cNvPr id="20" name="I01. nome abitanti (carta)">
            <a:hlinkClick r:id="" action="ppaction://media"/>
            <a:extLst>
              <a:ext uri="{FF2B5EF4-FFF2-40B4-BE49-F238E27FC236}">
                <a16:creationId xmlns:a16="http://schemas.microsoft.com/office/drawing/2014/main" id="{C1D7E88F-B756-4170-8DE0-E0DE28CAF8D3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383441" y="5922488"/>
            <a:ext cx="310864" cy="310864"/>
          </a:xfrm>
          <a:prstGeom prst="rect">
            <a:avLst/>
          </a:prstGeom>
        </p:spPr>
      </p:pic>
      <p:pic>
        <p:nvPicPr>
          <p:cNvPr id="22" name="mia moglie">
            <a:hlinkClick r:id="" action="ppaction://media"/>
            <a:extLst>
              <a:ext uri="{FF2B5EF4-FFF2-40B4-BE49-F238E27FC236}">
                <a16:creationId xmlns:a16="http://schemas.microsoft.com/office/drawing/2014/main" id="{A2D39E89-2DC1-439D-9467-7D11C290BB71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3383441" y="550504"/>
            <a:ext cx="358216" cy="3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9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6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4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0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6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3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8734"/>
              </p:ext>
            </p:extLst>
          </p:nvPr>
        </p:nvGraphicFramePr>
        <p:xfrm>
          <a:off x="162076" y="476672"/>
          <a:ext cx="8766720" cy="261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984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Times New Roman" pitchFamily="18" charset="0"/>
                          <a:cs typeface="Times New Roman" pitchFamily="18" charset="0"/>
                        </a:rPr>
                        <a:t>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Trascrizione</a:t>
                      </a:r>
                      <a:r>
                        <a:rPr lang="it-IT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IPA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asètt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‘barattolo’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vaˈsɛt:ə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ëlan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it-IT" sz="2500" b="0" dirty="0" err="1">
                          <a:latin typeface="Times New Roman" pitchFamily="18" charset="0"/>
                          <a:cs typeface="Times New Roman" pitchFamily="18" charset="0"/>
                        </a:rPr>
                        <a:t>ón</a:t>
                      </a:r>
                      <a:r>
                        <a:rPr lang="it-IT" sz="2500" b="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300" dirty="0">
                          <a:latin typeface="Times New Roman" pitchFamily="18" charset="0"/>
                          <a:cs typeface="Times New Roman" pitchFamily="18" charset="0"/>
                        </a:rPr>
                        <a:t>‘bilancia ad uso </a:t>
                      </a:r>
                      <a:r>
                        <a:rPr lang="it-IT" sz="2300" dirty="0" err="1">
                          <a:latin typeface="Times New Roman" pitchFamily="18" charset="0"/>
                          <a:cs typeface="Times New Roman" pitchFamily="18" charset="0"/>
                        </a:rPr>
                        <a:t>domestico’</a:t>
                      </a:r>
                      <a:endParaRPr lang="it-IT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25209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500" b="1" dirty="0">
                          <a:latin typeface="Times New Roman"/>
                          <a:ea typeface="Calibri"/>
                        </a:rPr>
                        <a:t>ʦ, ʣ</a:t>
                      </a:r>
                      <a:endParaRPr lang="it-IT" sz="2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əlan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ˈ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ʣonə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  <a:r>
                        <a:rPr lang="it-IT" sz="25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it-IT" sz="2500" b="1" dirty="0" err="1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‘io’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[ˈ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ij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stuwal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ë</a:t>
                      </a:r>
                      <a:endParaRPr lang="it-IT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‘stivale’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it-IT" sz="2500" dirty="0" err="1">
                          <a:latin typeface="Times New Roman" pitchFamily="18" charset="0"/>
                          <a:cs typeface="Times New Roman" pitchFamily="18" charset="0"/>
                        </a:rPr>
                        <a:t>stuˈwal</a:t>
                      </a:r>
                      <a:r>
                        <a:rPr lang="it-IT" sz="2500" dirty="0" err="1">
                          <a:latin typeface="Times New Roman"/>
                          <a:cs typeface="Times New Roman"/>
                        </a:rPr>
                        <a:t>ə</a:t>
                      </a:r>
                      <a:r>
                        <a:rPr lang="it-IT" sz="2500" dirty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65342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6237312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it-IT" sz="1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it-IT" sz="1300" dirty="0">
                <a:latin typeface="Times New Roman" pitchFamily="18" charset="0"/>
                <a:ea typeface="Calibri"/>
                <a:cs typeface="Times New Roman" pitchFamily="18" charset="0"/>
              </a:rPr>
              <a:t>*Si consiglia di trascrivere ‘j’ solo quando è preceduta da vocale ‘i’.</a:t>
            </a:r>
          </a:p>
          <a:p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it-IT" sz="1300" dirty="0">
                <a:latin typeface="Times New Roman" pitchFamily="18" charset="0"/>
                <a:ea typeface="Calibri"/>
                <a:cs typeface="Times New Roman" pitchFamily="18" charset="0"/>
              </a:rPr>
              <a:t>Si consiglia di trascrivere ‘w’ solo quando è preceduta da vocale ‘u’.</a:t>
            </a:r>
            <a:endParaRPr lang="it-IT" sz="1300" dirty="0"/>
          </a:p>
        </p:txBody>
      </p:sp>
      <p:sp>
        <p:nvSpPr>
          <p:cNvPr id="5" name="Homepage">
            <a:hlinkClick r:id="rId1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748464" y="1"/>
            <a:ext cx="395536" cy="4766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18.1 v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2664" y="1012640"/>
            <a:ext cx="243682" cy="243682"/>
          </a:xfrm>
          <a:prstGeom prst="rect">
            <a:avLst/>
          </a:prstGeom>
        </p:spPr>
      </p:pic>
      <p:pic>
        <p:nvPicPr>
          <p:cNvPr id="10" name="34 t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2664" y="1664131"/>
            <a:ext cx="243682" cy="243682"/>
          </a:xfrm>
          <a:prstGeom prst="rect">
            <a:avLst/>
          </a:prstGeom>
        </p:spPr>
      </p:pic>
      <p:pic>
        <p:nvPicPr>
          <p:cNvPr id="12" name="25 ok m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2664" y="2228938"/>
            <a:ext cx="243682" cy="243682"/>
          </a:xfrm>
          <a:prstGeom prst="rect">
            <a:avLst/>
          </a:prstGeom>
        </p:spPr>
      </p:pic>
      <p:pic>
        <p:nvPicPr>
          <p:cNvPr id="24" name="w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2828" y="2723432"/>
            <a:ext cx="261871" cy="261871"/>
          </a:xfrm>
          <a:prstGeom prst="rect">
            <a:avLst/>
          </a:prstGeom>
        </p:spPr>
      </p:pic>
      <p:pic>
        <p:nvPicPr>
          <p:cNvPr id="14" name="25 esempio.wav">
            <a:hlinkClick r:id="" action="ppaction://media"/>
            <a:extLst>
              <a:ext uri="{FF2B5EF4-FFF2-40B4-BE49-F238E27FC236}">
                <a16:creationId xmlns:a16="http://schemas.microsoft.com/office/drawing/2014/main" id="{4F167B54-711C-4E57-9C0A-D9B72F423BE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4562" y="2305519"/>
            <a:ext cx="243682" cy="243682"/>
          </a:xfrm>
          <a:prstGeom prst="rect">
            <a:avLst/>
          </a:prstGeom>
        </p:spPr>
      </p:pic>
      <p:pic>
        <p:nvPicPr>
          <p:cNvPr id="3" name="barattolo">
            <a:hlinkClick r:id="" action="ppaction://media"/>
            <a:extLst>
              <a:ext uri="{FF2B5EF4-FFF2-40B4-BE49-F238E27FC236}">
                <a16:creationId xmlns:a16="http://schemas.microsoft.com/office/drawing/2014/main" id="{BCE77C30-6291-445F-80C5-2F2BA37FC0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11645" y="949723"/>
            <a:ext cx="369515" cy="369515"/>
          </a:xfrm>
          <a:prstGeom prst="rect">
            <a:avLst/>
          </a:prstGeom>
        </p:spPr>
      </p:pic>
      <p:pic>
        <p:nvPicPr>
          <p:cNvPr id="6" name="stivale">
            <a:hlinkClick r:id="" action="ppaction://media"/>
            <a:extLst>
              <a:ext uri="{FF2B5EF4-FFF2-40B4-BE49-F238E27FC236}">
                <a16:creationId xmlns:a16="http://schemas.microsoft.com/office/drawing/2014/main" id="{3D282511-5DD5-4B99-8DFD-593DC1B6FA9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74562" y="2748599"/>
            <a:ext cx="306598" cy="306598"/>
          </a:xfrm>
          <a:prstGeom prst="rect">
            <a:avLst/>
          </a:prstGeom>
        </p:spPr>
      </p:pic>
      <p:pic>
        <p:nvPicPr>
          <p:cNvPr id="7" name="bilancia ok">
            <a:hlinkClick r:id="" action="ppaction://media"/>
            <a:extLst>
              <a:ext uri="{FF2B5EF4-FFF2-40B4-BE49-F238E27FC236}">
                <a16:creationId xmlns:a16="http://schemas.microsoft.com/office/drawing/2014/main" id="{19A09879-6B65-4ED2-A401-62AD177135F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65758" y="1518636"/>
            <a:ext cx="426641" cy="4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8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582</Words>
  <Application>Microsoft Office PowerPoint</Application>
  <PresentationFormat>Presentazione su schermo (4:3)</PresentationFormat>
  <Paragraphs>214</Paragraphs>
  <Slides>6</Slides>
  <Notes>1</Notes>
  <HiddenSlides>0</HiddenSlides>
  <MMClips>72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117</cp:revision>
  <cp:lastPrinted>2020-01-27T11:40:37Z</cp:lastPrinted>
  <dcterms:created xsi:type="dcterms:W3CDTF">2017-04-16T16:01:58Z</dcterms:created>
  <dcterms:modified xsi:type="dcterms:W3CDTF">2020-10-01T08:33:09Z</dcterms:modified>
</cp:coreProperties>
</file>