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48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MP3"/><Relationship Id="rId26" Type="http://schemas.openxmlformats.org/officeDocument/2006/relationships/slide" Target="slide2.xml"/><Relationship Id="rId3" Type="http://schemas.microsoft.com/office/2007/relationships/media" Target="../media/media2.wma"/><Relationship Id="rId21" Type="http://schemas.microsoft.com/office/2007/relationships/media" Target="../media/media11.MP3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MP3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MP3"/><Relationship Id="rId29" Type="http://schemas.openxmlformats.org/officeDocument/2006/relationships/image" Target="../media/image6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audio" Target="../media/media12.MP3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microsoft.com/office/2007/relationships/media" Target="../media/media12.MP3"/><Relationship Id="rId28" Type="http://schemas.openxmlformats.org/officeDocument/2006/relationships/image" Target="../media/image5.png"/><Relationship Id="rId10" Type="http://schemas.openxmlformats.org/officeDocument/2006/relationships/audio" Target="../media/media5.wma"/><Relationship Id="rId19" Type="http://schemas.microsoft.com/office/2007/relationships/media" Target="../media/media10.MP3"/><Relationship Id="rId31" Type="http://schemas.openxmlformats.org/officeDocument/2006/relationships/image" Target="../media/image8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MP3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ma"/><Relationship Id="rId13" Type="http://schemas.openxmlformats.org/officeDocument/2006/relationships/slideLayout" Target="../slideLayouts/slideLayout7.xml"/><Relationship Id="rId3" Type="http://schemas.microsoft.com/office/2007/relationships/media" Target="../media/media14.wma"/><Relationship Id="rId7" Type="http://schemas.microsoft.com/office/2007/relationships/media" Target="../media/media16.wma"/><Relationship Id="rId12" Type="http://schemas.openxmlformats.org/officeDocument/2006/relationships/audio" Target="../media/media18.MP3"/><Relationship Id="rId17" Type="http://schemas.openxmlformats.org/officeDocument/2006/relationships/image" Target="../media/image9.png"/><Relationship Id="rId2" Type="http://schemas.openxmlformats.org/officeDocument/2006/relationships/audio" Target="../media/media13.wma"/><Relationship Id="rId16" Type="http://schemas.openxmlformats.org/officeDocument/2006/relationships/image" Target="../media/image8.png"/><Relationship Id="rId1" Type="http://schemas.microsoft.com/office/2007/relationships/media" Target="../media/media13.wma"/><Relationship Id="rId6" Type="http://schemas.openxmlformats.org/officeDocument/2006/relationships/audio" Target="../media/media15.wma"/><Relationship Id="rId11" Type="http://schemas.microsoft.com/office/2007/relationships/media" Target="../media/media18.MP3"/><Relationship Id="rId5" Type="http://schemas.microsoft.com/office/2007/relationships/media" Target="../media/media15.wma"/><Relationship Id="rId15" Type="http://schemas.openxmlformats.org/officeDocument/2006/relationships/image" Target="../media/image4.png"/><Relationship Id="rId10" Type="http://schemas.openxmlformats.org/officeDocument/2006/relationships/audio" Target="../media/media17.MP3"/><Relationship Id="rId4" Type="http://schemas.openxmlformats.org/officeDocument/2006/relationships/audio" Target="../media/media14.wma"/><Relationship Id="rId9" Type="http://schemas.microsoft.com/office/2007/relationships/media" Target="../media/media17.MP3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ma"/><Relationship Id="rId13" Type="http://schemas.microsoft.com/office/2007/relationships/media" Target="../media/media25.wma"/><Relationship Id="rId18" Type="http://schemas.openxmlformats.org/officeDocument/2006/relationships/audio" Target="../media/media27.MP3"/><Relationship Id="rId26" Type="http://schemas.openxmlformats.org/officeDocument/2006/relationships/audio" Target="../media/media31.MP3"/><Relationship Id="rId3" Type="http://schemas.microsoft.com/office/2007/relationships/media" Target="../media/media20.wma"/><Relationship Id="rId21" Type="http://schemas.microsoft.com/office/2007/relationships/media" Target="../media/media29.MP3"/><Relationship Id="rId34" Type="http://schemas.openxmlformats.org/officeDocument/2006/relationships/slide" Target="slide2.xml"/><Relationship Id="rId7" Type="http://schemas.microsoft.com/office/2007/relationships/media" Target="../media/media22.wma"/><Relationship Id="rId12" Type="http://schemas.openxmlformats.org/officeDocument/2006/relationships/audio" Target="../media/media24.wma"/><Relationship Id="rId17" Type="http://schemas.microsoft.com/office/2007/relationships/media" Target="../media/media27.MP3"/><Relationship Id="rId25" Type="http://schemas.microsoft.com/office/2007/relationships/media" Target="../media/media31.MP3"/><Relationship Id="rId33" Type="http://schemas.openxmlformats.org/officeDocument/2006/relationships/slideLayout" Target="../slideLayouts/slideLayout7.xml"/><Relationship Id="rId2" Type="http://schemas.openxmlformats.org/officeDocument/2006/relationships/audio" Target="../media/media19.wma"/><Relationship Id="rId16" Type="http://schemas.openxmlformats.org/officeDocument/2006/relationships/audio" Target="../media/media26.wma"/><Relationship Id="rId20" Type="http://schemas.openxmlformats.org/officeDocument/2006/relationships/audio" Target="../media/media28.MP3"/><Relationship Id="rId29" Type="http://schemas.microsoft.com/office/2007/relationships/media" Target="../media/media33.MP3"/><Relationship Id="rId1" Type="http://schemas.microsoft.com/office/2007/relationships/media" Target="../media/media19.wma"/><Relationship Id="rId6" Type="http://schemas.openxmlformats.org/officeDocument/2006/relationships/audio" Target="../media/media21.wma"/><Relationship Id="rId11" Type="http://schemas.microsoft.com/office/2007/relationships/media" Target="../media/media24.wma"/><Relationship Id="rId24" Type="http://schemas.openxmlformats.org/officeDocument/2006/relationships/audio" Target="../media/media30.MP3"/><Relationship Id="rId32" Type="http://schemas.openxmlformats.org/officeDocument/2006/relationships/audio" Target="../media/media34.MP3"/><Relationship Id="rId5" Type="http://schemas.microsoft.com/office/2007/relationships/media" Target="../media/media21.wma"/><Relationship Id="rId15" Type="http://schemas.microsoft.com/office/2007/relationships/media" Target="../media/media26.wma"/><Relationship Id="rId23" Type="http://schemas.microsoft.com/office/2007/relationships/media" Target="../media/media30.MP3"/><Relationship Id="rId28" Type="http://schemas.openxmlformats.org/officeDocument/2006/relationships/audio" Target="../media/media32.MP3"/><Relationship Id="rId36" Type="http://schemas.openxmlformats.org/officeDocument/2006/relationships/image" Target="../media/image6.png"/><Relationship Id="rId10" Type="http://schemas.openxmlformats.org/officeDocument/2006/relationships/audio" Target="../media/media23.wma"/><Relationship Id="rId19" Type="http://schemas.microsoft.com/office/2007/relationships/media" Target="../media/media28.MP3"/><Relationship Id="rId31" Type="http://schemas.microsoft.com/office/2007/relationships/media" Target="../media/media34.MP3"/><Relationship Id="rId4" Type="http://schemas.openxmlformats.org/officeDocument/2006/relationships/audio" Target="../media/media20.wma"/><Relationship Id="rId9" Type="http://schemas.microsoft.com/office/2007/relationships/media" Target="../media/media23.wma"/><Relationship Id="rId14" Type="http://schemas.openxmlformats.org/officeDocument/2006/relationships/audio" Target="../media/media25.wma"/><Relationship Id="rId22" Type="http://schemas.openxmlformats.org/officeDocument/2006/relationships/audio" Target="../media/media29.MP3"/><Relationship Id="rId27" Type="http://schemas.microsoft.com/office/2007/relationships/media" Target="../media/media32.MP3"/><Relationship Id="rId30" Type="http://schemas.openxmlformats.org/officeDocument/2006/relationships/audio" Target="../media/media33.MP3"/><Relationship Id="rId35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media" Target="../media/media41.wma"/><Relationship Id="rId18" Type="http://schemas.openxmlformats.org/officeDocument/2006/relationships/audio" Target="../media/media43.wma"/><Relationship Id="rId26" Type="http://schemas.openxmlformats.org/officeDocument/2006/relationships/audio" Target="../media/media47.wma"/><Relationship Id="rId39" Type="http://schemas.microsoft.com/office/2007/relationships/media" Target="../media/media54.wma"/><Relationship Id="rId21" Type="http://schemas.microsoft.com/office/2007/relationships/media" Target="../media/media45.wma"/><Relationship Id="rId34" Type="http://schemas.openxmlformats.org/officeDocument/2006/relationships/audio" Target="../media/media51.wma"/><Relationship Id="rId42" Type="http://schemas.openxmlformats.org/officeDocument/2006/relationships/audio" Target="../media/media55.MP3"/><Relationship Id="rId47" Type="http://schemas.microsoft.com/office/2007/relationships/media" Target="../media/media58.MP3"/><Relationship Id="rId50" Type="http://schemas.openxmlformats.org/officeDocument/2006/relationships/audio" Target="../media/media59.MP3"/><Relationship Id="rId55" Type="http://schemas.openxmlformats.org/officeDocument/2006/relationships/image" Target="../media/image4.png"/><Relationship Id="rId7" Type="http://schemas.microsoft.com/office/2007/relationships/media" Target="../media/media38.wma"/><Relationship Id="rId12" Type="http://schemas.openxmlformats.org/officeDocument/2006/relationships/audio" Target="../media/media40.wma"/><Relationship Id="rId17" Type="http://schemas.microsoft.com/office/2007/relationships/media" Target="../media/media43.wma"/><Relationship Id="rId25" Type="http://schemas.microsoft.com/office/2007/relationships/media" Target="../media/media47.wma"/><Relationship Id="rId33" Type="http://schemas.microsoft.com/office/2007/relationships/media" Target="../media/media51.wma"/><Relationship Id="rId38" Type="http://schemas.openxmlformats.org/officeDocument/2006/relationships/audio" Target="../media/media53.wma"/><Relationship Id="rId46" Type="http://schemas.openxmlformats.org/officeDocument/2006/relationships/audio" Target="../media/media57.MP3"/><Relationship Id="rId2" Type="http://schemas.openxmlformats.org/officeDocument/2006/relationships/audio" Target="../media/media35.wma"/><Relationship Id="rId16" Type="http://schemas.openxmlformats.org/officeDocument/2006/relationships/audio" Target="../media/media42.wma"/><Relationship Id="rId20" Type="http://schemas.openxmlformats.org/officeDocument/2006/relationships/audio" Target="../media/media44.wma"/><Relationship Id="rId29" Type="http://schemas.microsoft.com/office/2007/relationships/media" Target="../media/media49.wma"/><Relationship Id="rId41" Type="http://schemas.microsoft.com/office/2007/relationships/media" Target="../media/media55.MP3"/><Relationship Id="rId54" Type="http://schemas.openxmlformats.org/officeDocument/2006/relationships/slide" Target="slide2.xml"/><Relationship Id="rId1" Type="http://schemas.microsoft.com/office/2007/relationships/media" Target="../media/media35.wma"/><Relationship Id="rId6" Type="http://schemas.openxmlformats.org/officeDocument/2006/relationships/audio" Target="../media/media37.wma"/><Relationship Id="rId11" Type="http://schemas.microsoft.com/office/2007/relationships/media" Target="../media/media40.wma"/><Relationship Id="rId24" Type="http://schemas.openxmlformats.org/officeDocument/2006/relationships/audio" Target="../media/media46.wma"/><Relationship Id="rId32" Type="http://schemas.openxmlformats.org/officeDocument/2006/relationships/audio" Target="../media/media50.wma"/><Relationship Id="rId37" Type="http://schemas.microsoft.com/office/2007/relationships/media" Target="../media/media53.wma"/><Relationship Id="rId40" Type="http://schemas.openxmlformats.org/officeDocument/2006/relationships/audio" Target="../media/media54.wma"/><Relationship Id="rId45" Type="http://schemas.microsoft.com/office/2007/relationships/media" Target="../media/media57.MP3"/><Relationship Id="rId53" Type="http://schemas.openxmlformats.org/officeDocument/2006/relationships/slideLayout" Target="../slideLayouts/slideLayout7.xml"/><Relationship Id="rId5" Type="http://schemas.microsoft.com/office/2007/relationships/media" Target="../media/media37.wma"/><Relationship Id="rId15" Type="http://schemas.microsoft.com/office/2007/relationships/media" Target="../media/media42.wma"/><Relationship Id="rId23" Type="http://schemas.microsoft.com/office/2007/relationships/media" Target="../media/media46.wma"/><Relationship Id="rId28" Type="http://schemas.openxmlformats.org/officeDocument/2006/relationships/audio" Target="../media/media48.wma"/><Relationship Id="rId36" Type="http://schemas.openxmlformats.org/officeDocument/2006/relationships/audio" Target="../media/media52.wma"/><Relationship Id="rId49" Type="http://schemas.microsoft.com/office/2007/relationships/media" Target="../media/media59.MP3"/><Relationship Id="rId57" Type="http://schemas.openxmlformats.org/officeDocument/2006/relationships/image" Target="../media/image10.png"/><Relationship Id="rId10" Type="http://schemas.openxmlformats.org/officeDocument/2006/relationships/audio" Target="../media/media39.wma"/><Relationship Id="rId19" Type="http://schemas.microsoft.com/office/2007/relationships/media" Target="../media/media44.wma"/><Relationship Id="rId31" Type="http://schemas.microsoft.com/office/2007/relationships/media" Target="../media/media50.wma"/><Relationship Id="rId44" Type="http://schemas.openxmlformats.org/officeDocument/2006/relationships/audio" Target="../media/media56.MP3"/><Relationship Id="rId52" Type="http://schemas.openxmlformats.org/officeDocument/2006/relationships/audio" Target="../media/media60.wav"/><Relationship Id="rId4" Type="http://schemas.openxmlformats.org/officeDocument/2006/relationships/audio" Target="../media/media36.wma"/><Relationship Id="rId9" Type="http://schemas.microsoft.com/office/2007/relationships/media" Target="../media/media39.wma"/><Relationship Id="rId14" Type="http://schemas.openxmlformats.org/officeDocument/2006/relationships/audio" Target="../media/media41.wma"/><Relationship Id="rId22" Type="http://schemas.openxmlformats.org/officeDocument/2006/relationships/audio" Target="../media/media45.wma"/><Relationship Id="rId27" Type="http://schemas.microsoft.com/office/2007/relationships/media" Target="../media/media48.wma"/><Relationship Id="rId30" Type="http://schemas.openxmlformats.org/officeDocument/2006/relationships/audio" Target="../media/media49.wma"/><Relationship Id="rId35" Type="http://schemas.microsoft.com/office/2007/relationships/media" Target="../media/media52.wma"/><Relationship Id="rId43" Type="http://schemas.microsoft.com/office/2007/relationships/media" Target="../media/media56.MP3"/><Relationship Id="rId48" Type="http://schemas.openxmlformats.org/officeDocument/2006/relationships/audio" Target="../media/media58.MP3"/><Relationship Id="rId56" Type="http://schemas.openxmlformats.org/officeDocument/2006/relationships/image" Target="../media/image6.png"/><Relationship Id="rId8" Type="http://schemas.openxmlformats.org/officeDocument/2006/relationships/audio" Target="../media/media38.wma"/><Relationship Id="rId51" Type="http://schemas.microsoft.com/office/2007/relationships/media" Target="../media/media60.wav"/><Relationship Id="rId3" Type="http://schemas.microsoft.com/office/2007/relationships/media" Target="../media/media36.wm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4.mp3"/><Relationship Id="rId13" Type="http://schemas.microsoft.com/office/2007/relationships/media" Target="../media/media67.MP3"/><Relationship Id="rId18" Type="http://schemas.openxmlformats.org/officeDocument/2006/relationships/slide" Target="slide2.xml"/><Relationship Id="rId3" Type="http://schemas.microsoft.com/office/2007/relationships/media" Target="../media/media62.wma"/><Relationship Id="rId21" Type="http://schemas.openxmlformats.org/officeDocument/2006/relationships/image" Target="../media/image6.png"/><Relationship Id="rId7" Type="http://schemas.microsoft.com/office/2007/relationships/media" Target="../media/media64.mp3"/><Relationship Id="rId12" Type="http://schemas.openxmlformats.org/officeDocument/2006/relationships/audio" Target="../media/media66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61.wma"/><Relationship Id="rId16" Type="http://schemas.openxmlformats.org/officeDocument/2006/relationships/audio" Target="../media/media68.MP3"/><Relationship Id="rId20" Type="http://schemas.openxmlformats.org/officeDocument/2006/relationships/image" Target="../media/image11.png"/><Relationship Id="rId1" Type="http://schemas.microsoft.com/office/2007/relationships/media" Target="../media/media61.wma"/><Relationship Id="rId6" Type="http://schemas.openxmlformats.org/officeDocument/2006/relationships/audio" Target="../media/media63.wma"/><Relationship Id="rId11" Type="http://schemas.microsoft.com/office/2007/relationships/media" Target="../media/media66.MP3"/><Relationship Id="rId5" Type="http://schemas.microsoft.com/office/2007/relationships/media" Target="../media/media63.wma"/><Relationship Id="rId15" Type="http://schemas.microsoft.com/office/2007/relationships/media" Target="../media/media68.MP3"/><Relationship Id="rId10" Type="http://schemas.openxmlformats.org/officeDocument/2006/relationships/audio" Target="../media/media65.mp3"/><Relationship Id="rId19" Type="http://schemas.openxmlformats.org/officeDocument/2006/relationships/image" Target="../media/image4.png"/><Relationship Id="rId4" Type="http://schemas.openxmlformats.org/officeDocument/2006/relationships/audio" Target="../media/media62.wma"/><Relationship Id="rId9" Type="http://schemas.microsoft.com/office/2007/relationships/media" Target="../media/media65.mp3"/><Relationship Id="rId14" Type="http://schemas.openxmlformats.org/officeDocument/2006/relationships/audio" Target="../media/media6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-323966" y="692118"/>
            <a:ext cx="4247317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</a:t>
            </a:r>
          </a:p>
          <a:p>
            <a:pPr algn="ctr"/>
            <a:r>
              <a:rPr lang="it-IT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dei </a:t>
            </a:r>
          </a:p>
          <a:p>
            <a:pPr algn="ctr"/>
            <a:r>
              <a:rPr lang="it-IT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dialetti</a:t>
            </a:r>
          </a:p>
          <a:p>
            <a:pPr algn="ctr"/>
            <a:r>
              <a:rPr lang="it-IT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lucani</a:t>
            </a:r>
            <a:endParaRPr lang="it-IT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323528" y="4725144"/>
            <a:ext cx="29065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42. </a:t>
            </a:r>
            <a:r>
              <a:rPr lang="it-IT" sz="2600" b="1" cap="all" dirty="0" smtClean="0"/>
              <a:t>Vietri</a:t>
            </a:r>
            <a:endParaRPr lang="it-IT" sz="2600" b="1" cap="all" dirty="0"/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539552" y="1772816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ttangolo 2">
            <a:hlinkClick r:id="rId4" action="ppaction://hlinksldjump"/>
          </p:cNvPr>
          <p:cNvSpPr/>
          <p:nvPr/>
        </p:nvSpPr>
        <p:spPr>
          <a:xfrm>
            <a:off x="539552" y="3789040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Vocali  2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211960" y="1373867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Consonanti  1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211960" y="3246075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Consonanti  2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>
            <a:hlinkClick r:id="" action="ppaction://noaction"/>
          </p:cNvPr>
          <p:cNvSpPr/>
          <p:nvPr/>
        </p:nvSpPr>
        <p:spPr>
          <a:xfrm>
            <a:off x="4211960" y="5262299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8" action="ppaction://hlinksldjump"/>
              </a:rPr>
              <a:t>Consonanti  3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dei Dialetti Lucani</a:t>
            </a:r>
            <a:endParaRPr lang="it-IT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ttangolo 8">
            <a:hlinkClick r:id="rId4" action="ppaction://hlinksldjump"/>
          </p:cNvPr>
          <p:cNvSpPr/>
          <p:nvPr/>
        </p:nvSpPr>
        <p:spPr>
          <a:xfrm>
            <a:off x="539552" y="5746030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Vocali  3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21188"/>
              </p:ext>
            </p:extLst>
          </p:nvPr>
        </p:nvGraphicFramePr>
        <p:xfrm>
          <a:off x="179512" y="548680"/>
          <a:ext cx="8712968" cy="3211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/>
                <a:gridCol w="2184243"/>
                <a:gridCol w="1632181"/>
                <a:gridCol w="1725904"/>
                <a:gridCol w="180248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pign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‘pignatta’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piˈɲ:ata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‘mese’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e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mesə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461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ttë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‘sette’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ɛ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sɛt:ə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upp</a:t>
                      </a:r>
                      <a:r>
                        <a:rPr lang="it-IT" sz="2400" b="1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it-IT" sz="2400" b="1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‘tappo’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ə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spc="-150" dirty="0" smtClean="0">
                          <a:latin typeface="Times New Roman"/>
                          <a:cs typeface="Times New Roman"/>
                        </a:rPr>
                        <a:t>[ˈ</a:t>
                      </a:r>
                      <a:r>
                        <a:rPr lang="it-IT" sz="2400" b="0" spc="-150" dirty="0" err="1" smtClean="0">
                          <a:latin typeface="Times New Roman"/>
                          <a:cs typeface="Times New Roman"/>
                        </a:rPr>
                        <a:t>up: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ələ</a:t>
                      </a:r>
                      <a:r>
                        <a:rPr lang="it-IT" sz="2400" b="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400" b="0" spc="-1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362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‘filo’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[ˈfilə]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400" b="0" baseline="0" dirty="0" err="1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spusal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zzi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it-IT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matrimonio</a:t>
                      </a:r>
                      <a:r>
                        <a:rPr lang="it-IT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ɪ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spusaˈlɪd:zjə</a:t>
                      </a: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7200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</a:rPr>
              <a:t>VOCALI  1</a:t>
            </a:r>
          </a:p>
        </p:txBody>
      </p:sp>
      <p:sp>
        <p:nvSpPr>
          <p:cNvPr id="4" name="Homepage">
            <a:hlinkClick r:id="rId2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1102568"/>
            <a:ext cx="243682" cy="243682"/>
          </a:xfrm>
          <a:prstGeom prst="rect">
            <a:avLst/>
          </a:prstGeom>
        </p:spPr>
      </p:pic>
      <p:pic>
        <p:nvPicPr>
          <p:cNvPr id="11" name="7. anteriore medio-alt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494" y="1628800"/>
            <a:ext cx="234086" cy="234086"/>
          </a:xfrm>
          <a:prstGeom prst="rect">
            <a:avLst/>
          </a:prstGeom>
        </p:spPr>
      </p:pic>
      <p:pic>
        <p:nvPicPr>
          <p:cNvPr id="13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060848"/>
            <a:ext cx="243682" cy="243682"/>
          </a:xfrm>
          <a:prstGeom prst="rect">
            <a:avLst/>
          </a:prstGeom>
        </p:spPr>
      </p:pic>
      <p:pic>
        <p:nvPicPr>
          <p:cNvPr id="15" name="10. centrale medio-alta non labi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564904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996952"/>
            <a:ext cx="243682" cy="243682"/>
          </a:xfrm>
          <a:prstGeom prst="rect">
            <a:avLst/>
          </a:prstGeom>
        </p:spPr>
      </p:pic>
      <p:pic>
        <p:nvPicPr>
          <p:cNvPr id="19" name="1 esempio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6248" y="2996952"/>
            <a:ext cx="243682" cy="243682"/>
          </a:xfrm>
          <a:prstGeom prst="rect">
            <a:avLst/>
          </a:prstGeom>
        </p:spPr>
      </p:pic>
      <p:pic>
        <p:nvPicPr>
          <p:cNvPr id="20" name="5. anteriore semi-alta centralizzata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494" y="3429000"/>
            <a:ext cx="243682" cy="243682"/>
          </a:xfrm>
          <a:prstGeom prst="rect">
            <a:avLst/>
          </a:prstGeom>
        </p:spPr>
      </p:pic>
      <p:pic>
        <p:nvPicPr>
          <p:cNvPr id="21" name="5 esempio sposali.wm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4746" y="3459754"/>
            <a:ext cx="243682" cy="243682"/>
          </a:xfrm>
          <a:prstGeom prst="rect">
            <a:avLst/>
          </a:prstGeom>
        </p:spPr>
      </p:pic>
      <p:pic>
        <p:nvPicPr>
          <p:cNvPr id="5" name="Pignatta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5130" y="1102568"/>
            <a:ext cx="244800" cy="244800"/>
          </a:xfrm>
          <a:prstGeom prst="rect">
            <a:avLst/>
          </a:prstGeom>
        </p:spPr>
      </p:pic>
      <p:pic>
        <p:nvPicPr>
          <p:cNvPr id="18" name="mes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9773" y="1601576"/>
            <a:ext cx="244800" cy="244800"/>
          </a:xfrm>
          <a:prstGeom prst="rect">
            <a:avLst/>
          </a:prstGeom>
        </p:spPr>
      </p:pic>
      <p:pic>
        <p:nvPicPr>
          <p:cNvPr id="22" name="sette.MP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9773" y="2013978"/>
            <a:ext cx="244800" cy="244800"/>
          </a:xfrm>
          <a:prstGeom prst="rect">
            <a:avLst/>
          </a:prstGeom>
        </p:spPr>
      </p:pic>
      <p:pic>
        <p:nvPicPr>
          <p:cNvPr id="23" name="tappo.MP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9773" y="2506937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3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51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51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41523"/>
              </p:ext>
            </p:extLst>
          </p:nvPr>
        </p:nvGraphicFramePr>
        <p:xfrm>
          <a:off x="179512" y="548680"/>
          <a:ext cx="8712968" cy="1808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/>
                <a:gridCol w="2112235"/>
                <a:gridCol w="1632181"/>
                <a:gridCol w="1584176"/>
                <a:gridCol w="194421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në</a:t>
                      </a:r>
                      <a:endParaRPr lang="it-IT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‘(le)</a:t>
                      </a:r>
                      <a:r>
                        <a:rPr lang="it-IT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tempie</a:t>
                      </a: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swonə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rtë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‘(lui) porta’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ɔ</a:t>
                      </a: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pɔrtə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endParaRPr lang="it-IT" sz="2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‘due’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ruj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9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</a:rPr>
              <a:t>VOCALI   2</a:t>
            </a:r>
          </a:p>
        </p:txBody>
      </p:sp>
      <p:sp>
        <p:nvSpPr>
          <p:cNvPr id="4" name="Homepage">
            <a:hlinkClick r:id="rId1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25. posteriore alta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9419" y="2060848"/>
            <a:ext cx="243682" cy="243682"/>
          </a:xfrm>
          <a:prstGeom prst="rect">
            <a:avLst/>
          </a:prstGeom>
        </p:spPr>
      </p:pic>
      <p:pic>
        <p:nvPicPr>
          <p:cNvPr id="26" name="9. posteriore medio-alta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052736"/>
            <a:ext cx="243682" cy="243682"/>
          </a:xfrm>
          <a:prstGeom prst="rect">
            <a:avLst/>
          </a:prstGeom>
        </p:spPr>
      </p:pic>
      <p:pic>
        <p:nvPicPr>
          <p:cNvPr id="28" name="13. posteriore medio-bassa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484784"/>
            <a:ext cx="243682" cy="243682"/>
          </a:xfrm>
          <a:prstGeom prst="rect">
            <a:avLst/>
          </a:prstGeom>
        </p:spPr>
      </p:pic>
      <p:pic>
        <p:nvPicPr>
          <p:cNvPr id="29" name="13 esempio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1644" y="1484784"/>
            <a:ext cx="243682" cy="243682"/>
          </a:xfrm>
          <a:prstGeom prst="rect">
            <a:avLst/>
          </a:prstGeom>
        </p:spPr>
      </p:pic>
      <p:pic>
        <p:nvPicPr>
          <p:cNvPr id="14" name="du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2861" y="1978868"/>
            <a:ext cx="244800" cy="244800"/>
          </a:xfrm>
          <a:prstGeom prst="rect">
            <a:avLst/>
          </a:prstGeom>
        </p:spPr>
      </p:pic>
      <p:pic>
        <p:nvPicPr>
          <p:cNvPr id="6" name="tempi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1644" y="1052736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4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57410"/>
              </p:ext>
            </p:extLst>
          </p:nvPr>
        </p:nvGraphicFramePr>
        <p:xfrm>
          <a:off x="179512" y="404664"/>
          <a:ext cx="8712968" cy="4648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/>
                <a:gridCol w="2110912"/>
                <a:gridCol w="1440160"/>
                <a:gridCol w="1296144"/>
                <a:gridCol w="22322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èllë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‘bello’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b:ɛl:ə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24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</a:t>
                      </a:r>
                      <a:r>
                        <a:rPr lang="it-IT" sz="2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‘testa’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kapə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e, </a:t>
                      </a:r>
                      <a:r>
                        <a:rPr lang="it-IT" sz="2400" b="1" dirty="0" smtClean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muš</a:t>
                      </a:r>
                      <a:r>
                        <a:rPr lang="it-IT" sz="2400" b="1" dirty="0" err="1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‘clavicola’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muʃkə</a:t>
                      </a:r>
                      <a:r>
                        <a:rPr lang="it-IT" sz="2500" b="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vè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cchi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‘vecchio’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vɛk:jə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</a:t>
                      </a:r>
                      <a:r>
                        <a:rPr lang="it-IT" sz="240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e, </a:t>
                      </a:r>
                      <a:r>
                        <a:rPr lang="it-IT" sz="2400" b="1" smtClean="0">
                          <a:latin typeface="Times New Roman"/>
                          <a:cs typeface="Times New Roman"/>
                        </a:rPr>
                        <a:t>ë,</a:t>
                      </a:r>
                      <a:r>
                        <a:rPr lang="it-IT" sz="240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iéndë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‘cento’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ʧjendə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quaran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‘quaranta’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kwaˈranda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urnë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‘forno’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furnə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uanda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‘cinquanta’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ʧən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ˈgwanda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e, </a:t>
                      </a:r>
                      <a:r>
                        <a:rPr lang="it-IT" sz="2400" b="1" dirty="0" smtClean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cin</a:t>
                      </a:r>
                      <a:r>
                        <a:rPr lang="it-IT" sz="2400" b="1" dirty="0" err="1" smtClean="0">
                          <a:latin typeface="Times New Roman"/>
                          <a:cs typeface="Times New Roman"/>
                        </a:rPr>
                        <a:t>gh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‘cinque’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  <a:sym typeface="SILManuscript IPA93"/>
                        </a:rPr>
                        <a:t>g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['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ʧi</a:t>
                      </a:r>
                      <a:r>
                        <a:rPr lang="it-IT" sz="2500" b="0" kern="1200" dirty="0" err="1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ŋ</a:t>
                      </a:r>
                      <a:r>
                        <a:rPr lang="it-IT" sz="25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gə</a:t>
                      </a:r>
                      <a:r>
                        <a:rPr lang="it-IT" sz="25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</a:rPr>
              <a:t>CONSONANTI  1</a:t>
            </a:r>
          </a:p>
        </p:txBody>
      </p:sp>
      <p:sp>
        <p:nvSpPr>
          <p:cNvPr id="4" name="Homepage">
            <a:hlinkClick r:id="rId3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980728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556792"/>
            <a:ext cx="243682" cy="243682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492896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924944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3401342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3861048"/>
            <a:ext cx="243682" cy="243682"/>
          </a:xfrm>
          <a:prstGeom prst="rect">
            <a:avLst/>
          </a:prstGeom>
        </p:spPr>
      </p:pic>
      <p:pic>
        <p:nvPicPr>
          <p:cNvPr id="23" name="17 esempio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94806" y="3861048"/>
            <a:ext cx="243682" cy="243682"/>
          </a:xfrm>
          <a:prstGeom prst="rect">
            <a:avLst/>
          </a:prstGeom>
        </p:spPr>
      </p:pic>
      <p:pic>
        <p:nvPicPr>
          <p:cNvPr id="24" name="10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4293096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1520" y="6553002"/>
            <a:ext cx="648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*– si consiglia di utilizzare la q secondo le norme d’uso dell’italiano</a:t>
            </a:r>
            <a:endParaRPr lang="it-IT" dirty="0"/>
          </a:p>
        </p:txBody>
      </p:sp>
      <p:pic>
        <p:nvPicPr>
          <p:cNvPr id="32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1988840"/>
            <a:ext cx="243682" cy="243682"/>
          </a:xfrm>
          <a:prstGeom prst="rect">
            <a:avLst/>
          </a:prstGeom>
        </p:spPr>
      </p:pic>
      <p:pic>
        <p:nvPicPr>
          <p:cNvPr id="33" name="10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7769" y="4725144"/>
            <a:ext cx="243682" cy="243682"/>
          </a:xfrm>
          <a:prstGeom prst="rect">
            <a:avLst/>
          </a:prstGeom>
        </p:spPr>
      </p:pic>
      <p:pic>
        <p:nvPicPr>
          <p:cNvPr id="5" name="bello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6165" y="953234"/>
            <a:ext cx="244800" cy="244800"/>
          </a:xfrm>
          <a:prstGeom prst="rect">
            <a:avLst/>
          </a:prstGeom>
        </p:spPr>
      </p:pic>
      <p:pic>
        <p:nvPicPr>
          <p:cNvPr id="26" name="testa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9775" y="1442460"/>
            <a:ext cx="244800" cy="244800"/>
          </a:xfrm>
          <a:prstGeom prst="rect">
            <a:avLst/>
          </a:prstGeom>
        </p:spPr>
      </p:pic>
      <p:pic>
        <p:nvPicPr>
          <p:cNvPr id="27" name="clavicola.MP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3387" y="1987722"/>
            <a:ext cx="244800" cy="244800"/>
          </a:xfrm>
          <a:prstGeom prst="rect">
            <a:avLst/>
          </a:prstGeom>
        </p:spPr>
      </p:pic>
      <p:pic>
        <p:nvPicPr>
          <p:cNvPr id="28" name="vecchio.MP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9775" y="2432337"/>
            <a:ext cx="244800" cy="244800"/>
          </a:xfrm>
          <a:prstGeom prst="rect">
            <a:avLst/>
          </a:prstGeom>
        </p:spPr>
      </p:pic>
      <p:pic>
        <p:nvPicPr>
          <p:cNvPr id="31" name="cento.MP3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0451" y="2875675"/>
            <a:ext cx="244800" cy="244800"/>
          </a:xfrm>
          <a:prstGeom prst="rect">
            <a:avLst/>
          </a:prstGeom>
        </p:spPr>
      </p:pic>
      <p:pic>
        <p:nvPicPr>
          <p:cNvPr id="35" name="quaranta.MP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0451" y="3400224"/>
            <a:ext cx="244800" cy="244800"/>
          </a:xfrm>
          <a:prstGeom prst="rect">
            <a:avLst/>
          </a:prstGeom>
        </p:spPr>
      </p:pic>
      <p:pic>
        <p:nvPicPr>
          <p:cNvPr id="36" name="cinquanta.MP3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94806" y="4293096"/>
            <a:ext cx="244800" cy="244800"/>
          </a:xfrm>
          <a:prstGeom prst="rect">
            <a:avLst/>
          </a:prstGeom>
        </p:spPr>
      </p:pic>
      <p:pic>
        <p:nvPicPr>
          <p:cNvPr id="37" name="cinque.MP3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3387" y="4724026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4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1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1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25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98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38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8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30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46531"/>
              </p:ext>
            </p:extLst>
          </p:nvPr>
        </p:nvGraphicFramePr>
        <p:xfrm>
          <a:off x="179512" y="44624"/>
          <a:ext cx="8712968" cy="6437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/>
                <a:gridCol w="1918891"/>
                <a:gridCol w="1632181"/>
                <a:gridCol w="1584176"/>
                <a:gridCol w="194421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ghi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acc</a:t>
                      </a:r>
                      <a:r>
                        <a:rPr lang="it-IT" sz="2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‘ghiaccio’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endParaRPr kumimoji="0" lang="it-IT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gja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t:</a:t>
                      </a:r>
                      <a:r>
                        <a:rPr lang="it-IT" sz="2500" b="0" dirty="0" err="1" smtClean="0">
                          <a:latin typeface="Times New Roman"/>
                          <a:ea typeface="+mn-ea"/>
                          <a:cs typeface="Times New Roman"/>
                        </a:rPr>
                        <a:t>ʃ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</a:t>
                      </a:r>
                      <a:r>
                        <a:rPr lang="it-IT" sz="2200" b="1" dirty="0" smtClean="0">
                          <a:latin typeface="Times New Roman"/>
                          <a:ea typeface="Calibri"/>
                          <a:cs typeface="Times New Roman"/>
                        </a:rPr>
                        <a:t>ë, </a:t>
                      </a:r>
                      <a:r>
                        <a:rPr lang="it-IT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sën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èrë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‘sereno’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ʤ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sənˈdʒ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ɛ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</a:t>
                      </a:r>
                      <a:r>
                        <a:rPr lang="it-IT" sz="2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óss</a:t>
                      </a: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‘grande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d’età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it-IT" sz="2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ɣrwos:ə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attë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‘latte’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[ˈlat:ə]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‘figlio’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ʎ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fiʎ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:ə]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‘mamma’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mam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:ə]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‘naso’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nasə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gn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‘unghia’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ɲ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smtClean="0">
                          <a:latin typeface="Times New Roman"/>
                          <a:cs typeface="Times New Roman"/>
                        </a:rPr>
                        <a:t>ɔ</a:t>
                      </a:r>
                      <a:r>
                        <a:rPr lang="it-IT" sz="2500" b="0" smtClean="0">
                          <a:latin typeface="Times New Roman" pitchFamily="18" charset="0"/>
                          <a:cs typeface="Times New Roman" pitchFamily="18" charset="0"/>
                        </a:rPr>
                        <a:t>ɲ:a]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‘pane’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[ˈpanə]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ènd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‘dente’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ɛnd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angh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‘sangue’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s, 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[ˈsa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gə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caturë</a:t>
                      </a: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‘serratura’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maʃka</a:t>
                      </a:r>
                      <a:r>
                        <a:rPr lang="it-IT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turə</a:t>
                      </a:r>
                      <a:r>
                        <a:rPr lang="it-IT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it-IT" sz="2400" b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it-IT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‘suo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padre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aˈt:an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Homepage">
            <a:hlinkClick r:id="rId5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109" y="1520966"/>
            <a:ext cx="243682" cy="243682"/>
          </a:xfrm>
          <a:prstGeom prst="rect">
            <a:avLst/>
          </a:prstGeom>
        </p:spPr>
      </p:pic>
      <p:pic>
        <p:nvPicPr>
          <p:cNvPr id="7" name="2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109" y="1988040"/>
            <a:ext cx="243682" cy="243682"/>
          </a:xfrm>
          <a:prstGeom prst="rect">
            <a:avLst/>
          </a:prstGeom>
        </p:spPr>
      </p:pic>
      <p:pic>
        <p:nvPicPr>
          <p:cNvPr id="8" name="26 esempi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7864" y="2010908"/>
            <a:ext cx="243682" cy="243682"/>
          </a:xfrm>
          <a:prstGeom prst="rect">
            <a:avLst/>
          </a:prstGeom>
        </p:spPr>
      </p:pic>
      <p:pic>
        <p:nvPicPr>
          <p:cNvPr id="9" name="28.1 gl ok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8691" y="2478063"/>
            <a:ext cx="243682" cy="243682"/>
          </a:xfrm>
          <a:prstGeom prst="rect">
            <a:avLst/>
          </a:prstGeom>
        </p:spPr>
      </p:pic>
      <p:pic>
        <p:nvPicPr>
          <p:cNvPr id="10" name="28 esempio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7864" y="2442956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8691" y="2996952"/>
            <a:ext cx="243682" cy="243682"/>
          </a:xfrm>
          <a:prstGeom prst="rect">
            <a:avLst/>
          </a:prstGeom>
        </p:spPr>
      </p:pic>
      <p:pic>
        <p:nvPicPr>
          <p:cNvPr id="14" name="11 esempio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4444" y="3007433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1350" y="3429000"/>
            <a:ext cx="243682" cy="243682"/>
          </a:xfrm>
          <a:prstGeom prst="rect">
            <a:avLst/>
          </a:prstGeom>
        </p:spPr>
      </p:pic>
      <p:pic>
        <p:nvPicPr>
          <p:cNvPr id="16" name="12 esempio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9958" y="3443797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2654" y="3933056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8691" y="4365104"/>
            <a:ext cx="243682" cy="243682"/>
          </a:xfrm>
          <a:prstGeom prst="rect">
            <a:avLst/>
          </a:prstGeom>
        </p:spPr>
      </p:pic>
      <p:pic>
        <p:nvPicPr>
          <p:cNvPr id="20" name="1 esempio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7864" y="4365104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2654" y="4838786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8691" y="5229200"/>
            <a:ext cx="243682" cy="243682"/>
          </a:xfrm>
          <a:prstGeom prst="rect">
            <a:avLst/>
          </a:prstGeom>
        </p:spPr>
      </p:pic>
      <p:pic>
        <p:nvPicPr>
          <p:cNvPr id="24" name="21 esempio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5037" y="5246241"/>
            <a:ext cx="243682" cy="243682"/>
          </a:xfrm>
          <a:prstGeom prst="rect">
            <a:avLst/>
          </a:prstGeom>
        </p:spPr>
      </p:pic>
      <p:pic>
        <p:nvPicPr>
          <p:cNvPr id="29" name="8 ok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636900"/>
            <a:ext cx="243682" cy="243682"/>
          </a:xfrm>
          <a:prstGeom prst="rect">
            <a:avLst/>
          </a:prstGeom>
        </p:spPr>
      </p:pic>
      <p:pic>
        <p:nvPicPr>
          <p:cNvPr id="31" name="30 dg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109" y="1092854"/>
            <a:ext cx="243682" cy="243682"/>
          </a:xfrm>
          <a:prstGeom prst="rect">
            <a:avLst/>
          </a:prstGeom>
        </p:spPr>
      </p:pic>
      <p:pic>
        <p:nvPicPr>
          <p:cNvPr id="33" name="22. sc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4985" y="5710285"/>
            <a:ext cx="243682" cy="243682"/>
          </a:xfrm>
          <a:prstGeom prst="rect">
            <a:avLst/>
          </a:prstGeom>
        </p:spPr>
      </p:pic>
      <p:pic>
        <p:nvPicPr>
          <p:cNvPr id="34" name="22 esempio.wav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9705" y="5691247"/>
            <a:ext cx="243682" cy="243682"/>
          </a:xfrm>
          <a:prstGeom prst="rect">
            <a:avLst/>
          </a:prstGeom>
        </p:spPr>
      </p:pic>
      <p:pic>
        <p:nvPicPr>
          <p:cNvPr id="35" name="3. t.wav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5203" y="6165304"/>
            <a:ext cx="243682" cy="243682"/>
          </a:xfrm>
          <a:prstGeom prst="rect">
            <a:avLst/>
          </a:prstGeom>
        </p:spPr>
      </p:pic>
      <p:pic>
        <p:nvPicPr>
          <p:cNvPr id="3" name="sereno.MP3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2214" y="1055262"/>
            <a:ext cx="244800" cy="244800"/>
          </a:xfrm>
          <a:prstGeom prst="rect">
            <a:avLst/>
          </a:prstGeom>
        </p:spPr>
      </p:pic>
      <p:pic>
        <p:nvPicPr>
          <p:cNvPr id="25" name="grande d'età.MP3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2214" y="1488992"/>
            <a:ext cx="244800" cy="244800"/>
          </a:xfrm>
          <a:prstGeom prst="rect">
            <a:avLst/>
          </a:prstGeom>
        </p:spPr>
      </p:pic>
      <p:pic>
        <p:nvPicPr>
          <p:cNvPr id="26" name="unghia.MP3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9958" y="3897851"/>
            <a:ext cx="244800" cy="244800"/>
          </a:xfrm>
          <a:prstGeom prst="rect">
            <a:avLst/>
          </a:prstGeom>
        </p:spPr>
      </p:pic>
      <p:pic>
        <p:nvPicPr>
          <p:cNvPr id="27" name="dente.MP3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63179" y="4796034"/>
            <a:ext cx="244800" cy="244800"/>
          </a:xfrm>
          <a:prstGeom prst="rect">
            <a:avLst/>
          </a:prstGeom>
        </p:spPr>
      </p:pic>
      <p:pic>
        <p:nvPicPr>
          <p:cNvPr id="28" name="ghiaccio.MP3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66353" y="652467"/>
            <a:ext cx="244800" cy="244800"/>
          </a:xfrm>
          <a:prstGeom prst="rect">
            <a:avLst/>
          </a:prstGeom>
        </p:spPr>
      </p:pic>
      <p:pic>
        <p:nvPicPr>
          <p:cNvPr id="6" name="suo padre.wav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5037" y="6165304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28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62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3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43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1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293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07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88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948110"/>
              </p:ext>
            </p:extLst>
          </p:nvPr>
        </p:nvGraphicFramePr>
        <p:xfrm>
          <a:off x="179512" y="72752"/>
          <a:ext cx="8712968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/>
                <a:gridCol w="1918891"/>
                <a:gridCol w="1776197"/>
                <a:gridCol w="1512168"/>
                <a:gridCol w="1872208"/>
              </a:tblGrid>
              <a:tr h="33191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‘bacio’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vasə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400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rë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‘ti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sposi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ʦ, ʣ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dzurə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r>
                        <a:rPr lang="it-IT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innar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‘gennaio’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jiˈn:ar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it-IT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‘suo’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suw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5496" y="6237312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*Si consiglia di trascrivere ‘j’ solo quando è preceduta o seguita da vocale ‘i’.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it-IT" sz="1600" dirty="0">
                <a:latin typeface="Times New Roman" pitchFamily="18" charset="0"/>
                <a:ea typeface="Calibri"/>
                <a:cs typeface="Times New Roman" pitchFamily="18" charset="0"/>
              </a:rPr>
              <a:t>Si consiglia di trascrivere </a:t>
            </a:r>
            <a:r>
              <a:rPr lang="it-I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‘w’ </a:t>
            </a:r>
            <a:r>
              <a:rPr lang="it-IT" sz="1600" dirty="0">
                <a:latin typeface="Times New Roman" pitchFamily="18" charset="0"/>
                <a:ea typeface="Calibri"/>
                <a:cs typeface="Times New Roman" pitchFamily="18" charset="0"/>
              </a:rPr>
              <a:t>solo quando è preceduta da vocale </a:t>
            </a:r>
            <a:r>
              <a:rPr lang="it-IT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‘u’.</a:t>
            </a:r>
            <a:endParaRPr lang="it-IT" sz="1600" dirty="0"/>
          </a:p>
        </p:txBody>
      </p:sp>
      <p:sp>
        <p:nvSpPr>
          <p:cNvPr id="5" name="Homepage">
            <a:hlinkClick r:id="rId1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18.1 v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1329" y="620688"/>
            <a:ext cx="243682" cy="243682"/>
          </a:xfrm>
          <a:prstGeom prst="rect">
            <a:avLst/>
          </a:prstGeom>
        </p:spPr>
      </p:pic>
      <p:pic>
        <p:nvPicPr>
          <p:cNvPr id="10" name="34 t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7874" y="1074996"/>
            <a:ext cx="243682" cy="243682"/>
          </a:xfrm>
          <a:prstGeom prst="rect">
            <a:avLst/>
          </a:prstGeom>
        </p:spPr>
      </p:pic>
      <p:pic>
        <p:nvPicPr>
          <p:cNvPr id="12" name="25 ok mi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7874" y="1628800"/>
            <a:ext cx="243682" cy="243682"/>
          </a:xfrm>
          <a:prstGeom prst="rect">
            <a:avLst/>
          </a:prstGeom>
        </p:spPr>
      </p:pic>
      <p:pic>
        <p:nvPicPr>
          <p:cNvPr id="24" name="w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1329" y="2033190"/>
            <a:ext cx="261871" cy="261871"/>
          </a:xfrm>
          <a:prstGeom prst="rect">
            <a:avLst/>
          </a:prstGeom>
        </p:spPr>
      </p:pic>
      <p:pic>
        <p:nvPicPr>
          <p:cNvPr id="32" name="su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8166" y="2033190"/>
            <a:ext cx="232792" cy="232792"/>
          </a:xfrm>
          <a:prstGeom prst="rect">
            <a:avLst/>
          </a:prstGeom>
        </p:spPr>
      </p:pic>
      <p:pic>
        <p:nvPicPr>
          <p:cNvPr id="3" name="bacio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9145" y="619570"/>
            <a:ext cx="244800" cy="244800"/>
          </a:xfrm>
          <a:prstGeom prst="rect">
            <a:avLst/>
          </a:prstGeom>
        </p:spPr>
      </p:pic>
      <p:pic>
        <p:nvPicPr>
          <p:cNvPr id="27" name="ti sposi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8586" y="1038555"/>
            <a:ext cx="244800" cy="244800"/>
          </a:xfrm>
          <a:prstGeom prst="rect">
            <a:avLst/>
          </a:prstGeom>
        </p:spPr>
      </p:pic>
      <p:pic>
        <p:nvPicPr>
          <p:cNvPr id="28" name="gennaio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048" y="1498584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3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0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520</Words>
  <Application>Microsoft Office PowerPoint</Application>
  <PresentationFormat>Presentazione su schermo (4:3)</PresentationFormat>
  <Paragraphs>213</Paragraphs>
  <Slides>7</Slides>
  <Notes>0</Notes>
  <HiddenSlides>0</HiddenSlides>
  <MMClips>70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106</cp:revision>
  <dcterms:created xsi:type="dcterms:W3CDTF">2017-04-16T16:01:58Z</dcterms:created>
  <dcterms:modified xsi:type="dcterms:W3CDTF">2020-12-10T14:31:21Z</dcterms:modified>
</cp:coreProperties>
</file>