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9" r:id="rId3"/>
    <p:sldId id="260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EF"/>
    <a:srgbClr val="D0D5DC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84" autoAdjust="0"/>
  </p:normalViewPr>
  <p:slideViewPr>
    <p:cSldViewPr>
      <p:cViewPr>
        <p:scale>
          <a:sx n="77" d="100"/>
          <a:sy n="77" d="100"/>
        </p:scale>
        <p:origin x="-117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9BB32-4A1B-43CD-B2FA-6A9613B88409}" type="datetimeFigureOut">
              <a:rPr lang="it-IT" smtClean="0"/>
              <a:t>30/03/2021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80103-84F8-462D-9215-522F716202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76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80103-84F8-462D-9215-522F7162025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34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6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7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9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microsoft.com/office/2007/relationships/media" Target="../media/media7.wma"/><Relationship Id="rId18" Type="http://schemas.openxmlformats.org/officeDocument/2006/relationships/audio" Target="../media/media9.wma"/><Relationship Id="rId26" Type="http://schemas.openxmlformats.org/officeDocument/2006/relationships/audio" Target="../media/media13.wav"/><Relationship Id="rId39" Type="http://schemas.microsoft.com/office/2007/relationships/media" Target="../media/media20.mp3"/><Relationship Id="rId3" Type="http://schemas.microsoft.com/office/2007/relationships/media" Target="../media/media2.wma"/><Relationship Id="rId21" Type="http://schemas.openxmlformats.org/officeDocument/2006/relationships/audio" Target="NULL" TargetMode="External"/><Relationship Id="rId34" Type="http://schemas.openxmlformats.org/officeDocument/2006/relationships/audio" Target="../media/media17.mp3"/><Relationship Id="rId42" Type="http://schemas.openxmlformats.org/officeDocument/2006/relationships/slideLayout" Target="../slideLayouts/slideLayout7.xml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microsoft.com/office/2007/relationships/media" Target="../media/media9.wma"/><Relationship Id="rId25" Type="http://schemas.microsoft.com/office/2007/relationships/media" Target="../media/media13.wav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46" Type="http://schemas.openxmlformats.org/officeDocument/2006/relationships/image" Target="../media/image6.png"/><Relationship Id="rId2" Type="http://schemas.openxmlformats.org/officeDocument/2006/relationships/audio" Target="../media/media1.wma"/><Relationship Id="rId16" Type="http://schemas.openxmlformats.org/officeDocument/2006/relationships/audio" Target="../media/media8.wma"/><Relationship Id="rId20" Type="http://schemas.openxmlformats.org/officeDocument/2006/relationships/audio" Target="../media/media10.wma"/><Relationship Id="rId29" Type="http://schemas.microsoft.com/office/2007/relationships/media" Target="../media/media15.wav"/><Relationship Id="rId41" Type="http://schemas.microsoft.com/office/2007/relationships/media" Target="../media/media21.wav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24" Type="http://schemas.openxmlformats.org/officeDocument/2006/relationships/audio" Target="../media/media12.wav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40" Type="http://schemas.openxmlformats.org/officeDocument/2006/relationships/audio" Target="../media/media20.mp3"/><Relationship Id="rId45" Type="http://schemas.openxmlformats.org/officeDocument/2006/relationships/image" Target="../media/image5.png"/><Relationship Id="rId5" Type="http://schemas.microsoft.com/office/2007/relationships/media" Target="../media/media3.wma"/><Relationship Id="rId15" Type="http://schemas.microsoft.com/office/2007/relationships/media" Target="../media/media8.wma"/><Relationship Id="rId23" Type="http://schemas.microsoft.com/office/2007/relationships/media" Target="../media/media12.wav"/><Relationship Id="rId28" Type="http://schemas.openxmlformats.org/officeDocument/2006/relationships/audio" Target="../media/media14.wav"/><Relationship Id="rId36" Type="http://schemas.openxmlformats.org/officeDocument/2006/relationships/audio" Target="../media/media18.mp3"/><Relationship Id="rId10" Type="http://schemas.openxmlformats.org/officeDocument/2006/relationships/audio" Target="../media/media5.wma"/><Relationship Id="rId19" Type="http://schemas.microsoft.com/office/2007/relationships/media" Target="../media/media10.wma"/><Relationship Id="rId31" Type="http://schemas.microsoft.com/office/2007/relationships/media" Target="../media/media16.mp3"/><Relationship Id="rId44" Type="http://schemas.openxmlformats.org/officeDocument/2006/relationships/image" Target="../media/image4.png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Relationship Id="rId22" Type="http://schemas.microsoft.com/office/2007/relationships/media" Target="../media/media11.wav"/><Relationship Id="rId27" Type="http://schemas.microsoft.com/office/2007/relationships/media" Target="../media/media14.wav"/><Relationship Id="rId30" Type="http://schemas.openxmlformats.org/officeDocument/2006/relationships/audio" Target="../media/media15.wav"/><Relationship Id="rId35" Type="http://schemas.microsoft.com/office/2007/relationships/media" Target="../media/media18.mp3"/><Relationship Id="rId4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wma"/><Relationship Id="rId13" Type="http://schemas.microsoft.com/office/2007/relationships/media" Target="../media/media28.wma"/><Relationship Id="rId18" Type="http://schemas.openxmlformats.org/officeDocument/2006/relationships/audio" Target="../media/media30.wav"/><Relationship Id="rId26" Type="http://schemas.openxmlformats.org/officeDocument/2006/relationships/audio" Target="../media/media34.mp3"/><Relationship Id="rId39" Type="http://schemas.openxmlformats.org/officeDocument/2006/relationships/image" Target="../media/image4.png"/><Relationship Id="rId3" Type="http://schemas.microsoft.com/office/2007/relationships/media" Target="../media/media23.wma"/><Relationship Id="rId21" Type="http://schemas.microsoft.com/office/2007/relationships/media" Target="../media/media32.mp3"/><Relationship Id="rId34" Type="http://schemas.openxmlformats.org/officeDocument/2006/relationships/audio" Target="../media/media38.mp3"/><Relationship Id="rId7" Type="http://schemas.microsoft.com/office/2007/relationships/media" Target="../media/media25.wma"/><Relationship Id="rId12" Type="http://schemas.openxmlformats.org/officeDocument/2006/relationships/audio" Target="../media/media27.wma"/><Relationship Id="rId17" Type="http://schemas.microsoft.com/office/2007/relationships/media" Target="../media/media30.wav"/><Relationship Id="rId25" Type="http://schemas.microsoft.com/office/2007/relationships/media" Target="../media/media34.mp3"/><Relationship Id="rId33" Type="http://schemas.microsoft.com/office/2007/relationships/media" Target="../media/media38.mp3"/><Relationship Id="rId38" Type="http://schemas.openxmlformats.org/officeDocument/2006/relationships/slide" Target="slide2.xml"/><Relationship Id="rId2" Type="http://schemas.openxmlformats.org/officeDocument/2006/relationships/audio" Target="../media/media22.wma"/><Relationship Id="rId16" Type="http://schemas.openxmlformats.org/officeDocument/2006/relationships/audio" Target="../media/media29.wma"/><Relationship Id="rId20" Type="http://schemas.openxmlformats.org/officeDocument/2006/relationships/audio" Target="../media/media31.wav"/><Relationship Id="rId29" Type="http://schemas.microsoft.com/office/2007/relationships/media" Target="../media/media36.mp3"/><Relationship Id="rId1" Type="http://schemas.microsoft.com/office/2007/relationships/media" Target="../media/media22.wma"/><Relationship Id="rId6" Type="http://schemas.openxmlformats.org/officeDocument/2006/relationships/audio" Target="../media/media24.wma"/><Relationship Id="rId11" Type="http://schemas.microsoft.com/office/2007/relationships/media" Target="../media/media27.wma"/><Relationship Id="rId24" Type="http://schemas.openxmlformats.org/officeDocument/2006/relationships/audio" Target="../media/media33.mp3"/><Relationship Id="rId32" Type="http://schemas.openxmlformats.org/officeDocument/2006/relationships/audio" Target="../media/media37.mp3"/><Relationship Id="rId37" Type="http://schemas.openxmlformats.org/officeDocument/2006/relationships/slideLayout" Target="../slideLayouts/slideLayout7.xml"/><Relationship Id="rId40" Type="http://schemas.openxmlformats.org/officeDocument/2006/relationships/image" Target="../media/image6.png"/><Relationship Id="rId5" Type="http://schemas.microsoft.com/office/2007/relationships/media" Target="../media/media24.wma"/><Relationship Id="rId15" Type="http://schemas.microsoft.com/office/2007/relationships/media" Target="../media/media29.wma"/><Relationship Id="rId23" Type="http://schemas.microsoft.com/office/2007/relationships/media" Target="../media/media33.mp3"/><Relationship Id="rId28" Type="http://schemas.openxmlformats.org/officeDocument/2006/relationships/audio" Target="../media/media35.mp3"/><Relationship Id="rId36" Type="http://schemas.openxmlformats.org/officeDocument/2006/relationships/audio" Target="../media/media39.mp3"/><Relationship Id="rId10" Type="http://schemas.openxmlformats.org/officeDocument/2006/relationships/audio" Target="../media/media26.wma"/><Relationship Id="rId19" Type="http://schemas.microsoft.com/office/2007/relationships/media" Target="../media/media31.wav"/><Relationship Id="rId31" Type="http://schemas.microsoft.com/office/2007/relationships/media" Target="../media/media37.mp3"/><Relationship Id="rId4" Type="http://schemas.openxmlformats.org/officeDocument/2006/relationships/audio" Target="../media/media23.wma"/><Relationship Id="rId9" Type="http://schemas.microsoft.com/office/2007/relationships/media" Target="../media/media26.wma"/><Relationship Id="rId14" Type="http://schemas.openxmlformats.org/officeDocument/2006/relationships/audio" Target="../media/media28.wma"/><Relationship Id="rId22" Type="http://schemas.openxmlformats.org/officeDocument/2006/relationships/audio" Target="../media/media32.mp3"/><Relationship Id="rId27" Type="http://schemas.microsoft.com/office/2007/relationships/media" Target="../media/media35.mp3"/><Relationship Id="rId30" Type="http://schemas.openxmlformats.org/officeDocument/2006/relationships/audio" Target="../media/media36.mp3"/><Relationship Id="rId35" Type="http://schemas.microsoft.com/office/2007/relationships/media" Target="../media/media39.mp3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46.wma"/><Relationship Id="rId18" Type="http://schemas.openxmlformats.org/officeDocument/2006/relationships/audio" Target="../media/media48.wma"/><Relationship Id="rId26" Type="http://schemas.openxmlformats.org/officeDocument/2006/relationships/audio" Target="../media/media52.wma"/><Relationship Id="rId39" Type="http://schemas.microsoft.com/office/2007/relationships/media" Target="../media/media59.wav"/><Relationship Id="rId21" Type="http://schemas.microsoft.com/office/2007/relationships/media" Target="../media/media50.wma"/><Relationship Id="rId34" Type="http://schemas.openxmlformats.org/officeDocument/2006/relationships/audio" Target="../media/media56.wma"/><Relationship Id="rId42" Type="http://schemas.microsoft.com/office/2007/relationships/media" Target="../media/media60.wav"/><Relationship Id="rId47" Type="http://schemas.microsoft.com/office/2007/relationships/media" Target="../media/media63.mp3"/><Relationship Id="rId50" Type="http://schemas.openxmlformats.org/officeDocument/2006/relationships/audio" Target="../media/media64.mp3"/><Relationship Id="rId55" Type="http://schemas.openxmlformats.org/officeDocument/2006/relationships/slide" Target="slide2.xml"/><Relationship Id="rId7" Type="http://schemas.microsoft.com/office/2007/relationships/media" Target="../media/media43.wma"/><Relationship Id="rId12" Type="http://schemas.openxmlformats.org/officeDocument/2006/relationships/audio" Target="../media/media45.wma"/><Relationship Id="rId17" Type="http://schemas.microsoft.com/office/2007/relationships/media" Target="../media/media48.wma"/><Relationship Id="rId25" Type="http://schemas.microsoft.com/office/2007/relationships/media" Target="../media/media52.wma"/><Relationship Id="rId33" Type="http://schemas.microsoft.com/office/2007/relationships/media" Target="../media/media56.wma"/><Relationship Id="rId38" Type="http://schemas.openxmlformats.org/officeDocument/2006/relationships/audio" Target="../media/media58.wav"/><Relationship Id="rId46" Type="http://schemas.openxmlformats.org/officeDocument/2006/relationships/audio" Target="../media/media62.mp3"/><Relationship Id="rId2" Type="http://schemas.openxmlformats.org/officeDocument/2006/relationships/audio" Target="../media/media40.wma"/><Relationship Id="rId16" Type="http://schemas.openxmlformats.org/officeDocument/2006/relationships/audio" Target="../media/media47.wma"/><Relationship Id="rId20" Type="http://schemas.openxmlformats.org/officeDocument/2006/relationships/audio" Target="../media/media49.wma"/><Relationship Id="rId29" Type="http://schemas.microsoft.com/office/2007/relationships/media" Target="../media/media54.wma"/><Relationship Id="rId41" Type="http://schemas.openxmlformats.org/officeDocument/2006/relationships/audio" Target="NULL" TargetMode="External"/><Relationship Id="rId54" Type="http://schemas.openxmlformats.org/officeDocument/2006/relationships/notesSlide" Target="../notesSlides/notesSlide1.xml"/><Relationship Id="rId1" Type="http://schemas.microsoft.com/office/2007/relationships/media" Target="../media/media40.wma"/><Relationship Id="rId6" Type="http://schemas.openxmlformats.org/officeDocument/2006/relationships/audio" Target="../media/media42.wma"/><Relationship Id="rId11" Type="http://schemas.microsoft.com/office/2007/relationships/media" Target="../media/media45.wma"/><Relationship Id="rId24" Type="http://schemas.openxmlformats.org/officeDocument/2006/relationships/audio" Target="../media/media51.wma"/><Relationship Id="rId32" Type="http://schemas.openxmlformats.org/officeDocument/2006/relationships/audio" Target="../media/media55.wma"/><Relationship Id="rId37" Type="http://schemas.microsoft.com/office/2007/relationships/media" Target="../media/media58.wav"/><Relationship Id="rId40" Type="http://schemas.openxmlformats.org/officeDocument/2006/relationships/audio" Target="../media/media59.wav"/><Relationship Id="rId45" Type="http://schemas.microsoft.com/office/2007/relationships/media" Target="../media/media62.mp3"/><Relationship Id="rId53" Type="http://schemas.openxmlformats.org/officeDocument/2006/relationships/slideLayout" Target="../slideLayouts/slideLayout7.xml"/><Relationship Id="rId5" Type="http://schemas.microsoft.com/office/2007/relationships/media" Target="../media/media42.wma"/><Relationship Id="rId15" Type="http://schemas.microsoft.com/office/2007/relationships/media" Target="../media/media47.wma"/><Relationship Id="rId23" Type="http://schemas.microsoft.com/office/2007/relationships/media" Target="../media/media51.wma"/><Relationship Id="rId28" Type="http://schemas.openxmlformats.org/officeDocument/2006/relationships/audio" Target="../media/media53.wma"/><Relationship Id="rId36" Type="http://schemas.openxmlformats.org/officeDocument/2006/relationships/audio" Target="../media/media57.wma"/><Relationship Id="rId49" Type="http://schemas.microsoft.com/office/2007/relationships/media" Target="../media/media64.mp3"/><Relationship Id="rId57" Type="http://schemas.openxmlformats.org/officeDocument/2006/relationships/image" Target="../media/image6.png"/><Relationship Id="rId10" Type="http://schemas.openxmlformats.org/officeDocument/2006/relationships/audio" Target="../media/media44.wma"/><Relationship Id="rId19" Type="http://schemas.microsoft.com/office/2007/relationships/media" Target="../media/media49.wma"/><Relationship Id="rId31" Type="http://schemas.microsoft.com/office/2007/relationships/media" Target="../media/media55.wma"/><Relationship Id="rId44" Type="http://schemas.openxmlformats.org/officeDocument/2006/relationships/audio" Target="../media/media61.wav"/><Relationship Id="rId52" Type="http://schemas.openxmlformats.org/officeDocument/2006/relationships/audio" Target="../media/media65.mp3"/><Relationship Id="rId4" Type="http://schemas.openxmlformats.org/officeDocument/2006/relationships/audio" Target="../media/media41.wma"/><Relationship Id="rId9" Type="http://schemas.microsoft.com/office/2007/relationships/media" Target="../media/media44.wma"/><Relationship Id="rId14" Type="http://schemas.openxmlformats.org/officeDocument/2006/relationships/audio" Target="../media/media46.wma"/><Relationship Id="rId22" Type="http://schemas.openxmlformats.org/officeDocument/2006/relationships/audio" Target="../media/media50.wma"/><Relationship Id="rId27" Type="http://schemas.microsoft.com/office/2007/relationships/media" Target="../media/media53.wma"/><Relationship Id="rId30" Type="http://schemas.openxmlformats.org/officeDocument/2006/relationships/audio" Target="../media/media54.wma"/><Relationship Id="rId35" Type="http://schemas.microsoft.com/office/2007/relationships/media" Target="../media/media57.wma"/><Relationship Id="rId43" Type="http://schemas.microsoft.com/office/2007/relationships/media" Target="../media/media61.wav"/><Relationship Id="rId48" Type="http://schemas.openxmlformats.org/officeDocument/2006/relationships/audio" Target="../media/media63.mp3"/><Relationship Id="rId56" Type="http://schemas.openxmlformats.org/officeDocument/2006/relationships/image" Target="../media/image4.png"/><Relationship Id="rId8" Type="http://schemas.openxmlformats.org/officeDocument/2006/relationships/audio" Target="../media/media43.wma"/><Relationship Id="rId51" Type="http://schemas.microsoft.com/office/2007/relationships/media" Target="../media/media65.mp3"/><Relationship Id="rId3" Type="http://schemas.microsoft.com/office/2007/relationships/media" Target="../media/media41.wm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9.mp3"/><Relationship Id="rId13" Type="http://schemas.microsoft.com/office/2007/relationships/media" Target="../media/media72.mp3"/><Relationship Id="rId18" Type="http://schemas.openxmlformats.org/officeDocument/2006/relationships/image" Target="../media/image4.png"/><Relationship Id="rId3" Type="http://schemas.microsoft.com/office/2007/relationships/media" Target="../media/media67.wma"/><Relationship Id="rId7" Type="http://schemas.microsoft.com/office/2007/relationships/media" Target="../media/media69.mp3"/><Relationship Id="rId12" Type="http://schemas.microsoft.com/office/2007/relationships/media" Target="../media/media71.wav"/><Relationship Id="rId17" Type="http://schemas.openxmlformats.org/officeDocument/2006/relationships/slide" Target="slide2.xml"/><Relationship Id="rId2" Type="http://schemas.openxmlformats.org/officeDocument/2006/relationships/audio" Target="../media/media66.wma"/><Relationship Id="rId16" Type="http://schemas.openxmlformats.org/officeDocument/2006/relationships/slideLayout" Target="../slideLayouts/slideLayout7.xml"/><Relationship Id="rId1" Type="http://schemas.microsoft.com/office/2007/relationships/media" Target="../media/media66.wma"/><Relationship Id="rId6" Type="http://schemas.openxmlformats.org/officeDocument/2006/relationships/audio" Target="../media/media68.wma"/><Relationship Id="rId11" Type="http://schemas.openxmlformats.org/officeDocument/2006/relationships/audio" Target="NULL" TargetMode="External"/><Relationship Id="rId5" Type="http://schemas.microsoft.com/office/2007/relationships/media" Target="../media/media68.wma"/><Relationship Id="rId15" Type="http://schemas.microsoft.com/office/2007/relationships/media" Target="../media/media73.wav"/><Relationship Id="rId10" Type="http://schemas.openxmlformats.org/officeDocument/2006/relationships/audio" Target="../media/media70.wav"/><Relationship Id="rId19" Type="http://schemas.openxmlformats.org/officeDocument/2006/relationships/image" Target="../media/image6.png"/><Relationship Id="rId4" Type="http://schemas.openxmlformats.org/officeDocument/2006/relationships/audio" Target="../media/media67.wma"/><Relationship Id="rId9" Type="http://schemas.microsoft.com/office/2007/relationships/media" Target="../media/media70.wav"/><Relationship Id="rId14" Type="http://schemas.openxmlformats.org/officeDocument/2006/relationships/audio" Target="../media/media7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hlinkClick r:id="rId2" action="ppaction://hlinksldjump"/>
          </p:cNvPr>
          <p:cNvSpPr/>
          <p:nvPr/>
        </p:nvSpPr>
        <p:spPr>
          <a:xfrm rot="5400000">
            <a:off x="27680" y="353563"/>
            <a:ext cx="3570208" cy="32403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it-IT" sz="5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Alfabeto </a:t>
            </a:r>
          </a:p>
          <a:p>
            <a:pPr algn="ctr"/>
            <a:r>
              <a:rPr lang="it-IT" sz="5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dei </a:t>
            </a:r>
          </a:p>
          <a:p>
            <a:pPr algn="ctr"/>
            <a:r>
              <a:rPr lang="it-IT" sz="5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dialetti</a:t>
            </a:r>
          </a:p>
          <a:p>
            <a:pPr algn="ctr"/>
            <a:r>
              <a:rPr lang="it-IT" sz="5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lucani</a:t>
            </a: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1031024" cy="100240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2" descr="C:\Users\Tesoro\Desktop\Immagin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9200"/>
            <a:ext cx="962289" cy="127069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88640"/>
            <a:ext cx="5328592" cy="62646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65A263F0-AAEE-494A-A6BD-22E0FFD38D36}"/>
              </a:ext>
            </a:extLst>
          </p:cNvPr>
          <p:cNvSpPr txBox="1"/>
          <p:nvPr/>
        </p:nvSpPr>
        <p:spPr>
          <a:xfrm>
            <a:off x="77672" y="4266614"/>
            <a:ext cx="3470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pdr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45, Albano di Lucania</a:t>
            </a:r>
          </a:p>
        </p:txBody>
      </p:sp>
    </p:spTree>
    <p:extLst>
      <p:ext uri="{BB962C8B-B14F-4D97-AF65-F5344CB8AC3E}">
        <p14:creationId xmlns:p14="http://schemas.microsoft.com/office/powerpoint/2010/main" val="17377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rId2" action="ppaction://hlinksldjump"/>
          </p:cNvPr>
          <p:cNvSpPr/>
          <p:nvPr/>
        </p:nvSpPr>
        <p:spPr>
          <a:xfrm>
            <a:off x="467544" y="3246075"/>
            <a:ext cx="2977996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Vocali  1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ttangolo 3">
            <a:hlinkClick r:id="" action="ppaction://noaction"/>
          </p:cNvPr>
          <p:cNvSpPr/>
          <p:nvPr/>
        </p:nvSpPr>
        <p:spPr>
          <a:xfrm>
            <a:off x="4211960" y="1373867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Consonanti  1</a:t>
            </a:r>
            <a:endParaRPr lang="it-IT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ttangolo 4">
            <a:hlinkClick r:id="" action="ppaction://noaction"/>
          </p:cNvPr>
          <p:cNvSpPr/>
          <p:nvPr/>
        </p:nvSpPr>
        <p:spPr>
          <a:xfrm>
            <a:off x="4211960" y="3246075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Consonanti  2</a:t>
            </a:r>
            <a:endParaRPr lang="it-IT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ttangolo 5">
            <a:hlinkClick r:id="" action="ppaction://noaction"/>
          </p:cNvPr>
          <p:cNvSpPr/>
          <p:nvPr/>
        </p:nvSpPr>
        <p:spPr>
          <a:xfrm>
            <a:off x="4211960" y="5262299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Consonanti  3</a:t>
            </a:r>
            <a:endParaRPr lang="it-IT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Alfabeto dei Dialetti Lucani</a:t>
            </a:r>
          </a:p>
        </p:txBody>
      </p:sp>
    </p:spTree>
    <p:extLst>
      <p:ext uri="{BB962C8B-B14F-4D97-AF65-F5344CB8AC3E}">
        <p14:creationId xmlns:p14="http://schemas.microsoft.com/office/powerpoint/2010/main" val="323987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371361"/>
              </p:ext>
            </p:extLst>
          </p:nvPr>
        </p:nvGraphicFramePr>
        <p:xfrm>
          <a:off x="201783" y="292389"/>
          <a:ext cx="8712968" cy="326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42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21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59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24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244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06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(g)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ddinë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‘gallina’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ɣ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  <a:sym typeface="SILManuscript IPA93" panose="00000400000000000000" pitchFamily="2" charset="2"/>
                        </a:rPr>
                        <a:t>aˈd:inə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4069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stas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rë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‘stasera’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/>
                          <a:ea typeface="Calibri"/>
                        </a:rPr>
                        <a:t>e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staˈserə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406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è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ddë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‘pelle’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/>
                          <a:ea typeface="Calibri"/>
                        </a:rPr>
                        <a:t>ɛ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pɛd:ə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9744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‘capra’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/>
                          <a:ea typeface="Calibri"/>
                        </a:rPr>
                        <a:t>ə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spc="-15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400" b="0" spc="-150" dirty="0" err="1">
                          <a:latin typeface="Times New Roman" pitchFamily="18" charset="0"/>
                          <a:cs typeface="Times New Roman" pitchFamily="18" charset="0"/>
                        </a:rPr>
                        <a:t>krəpə</a:t>
                      </a:r>
                      <a:r>
                        <a:rPr lang="it-IT" sz="2400" b="0" spc="-15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406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‘fidanzato’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tsitə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cun</a:t>
                      </a: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g:jë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‘coniglio’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cs typeface="Times New Roman" pitchFamily="18" charset="0"/>
                        </a:rPr>
                        <a:t>ɪ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kuˈnɪg:jə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142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VOCALI  1</a:t>
            </a:r>
          </a:p>
        </p:txBody>
      </p:sp>
      <p:sp>
        <p:nvSpPr>
          <p:cNvPr id="4" name="Homepage">
            <a:hlinkClick r:id="rId4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15. centrale bassa non labializzat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1796" y="818611"/>
            <a:ext cx="243682" cy="243682"/>
          </a:xfrm>
          <a:prstGeom prst="rect">
            <a:avLst/>
          </a:prstGeom>
        </p:spPr>
      </p:pic>
      <p:pic>
        <p:nvPicPr>
          <p:cNvPr id="11" name="7. anteriore medio-alta non labializzat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849" y="1365396"/>
            <a:ext cx="234086" cy="234086"/>
          </a:xfrm>
          <a:prstGeom prst="rect">
            <a:avLst/>
          </a:prstGeom>
        </p:spPr>
      </p:pic>
      <p:pic>
        <p:nvPicPr>
          <p:cNvPr id="13" name="11. anteriore medio-alta non labializzat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574" y="1793730"/>
            <a:ext cx="243682" cy="243682"/>
          </a:xfrm>
          <a:prstGeom prst="rect">
            <a:avLst/>
          </a:prstGeom>
        </p:spPr>
      </p:pic>
      <p:pic>
        <p:nvPicPr>
          <p:cNvPr id="15" name="10. centrale medio-alta non labializzata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7729" y="2379355"/>
            <a:ext cx="243682" cy="243682"/>
          </a:xfrm>
          <a:prstGeom prst="rect">
            <a:avLst/>
          </a:prstGeom>
        </p:spPr>
      </p:pic>
      <p:pic>
        <p:nvPicPr>
          <p:cNvPr id="17" name="1. anteriore alta non labializzata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1796" y="2728711"/>
            <a:ext cx="243682" cy="243682"/>
          </a:xfrm>
          <a:prstGeom prst="rect">
            <a:avLst/>
          </a:prstGeom>
        </p:spPr>
      </p:pic>
      <p:pic>
        <p:nvPicPr>
          <p:cNvPr id="20" name="5. anteriore semi-alta centralizzata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7729" y="3274546"/>
            <a:ext cx="243682" cy="243682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="" xmlns:a16="http://schemas.microsoft.com/office/drawing/2014/main" id="{F69447E4-4E47-4BBB-8443-064899232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24201"/>
              </p:ext>
            </p:extLst>
          </p:nvPr>
        </p:nvGraphicFramePr>
        <p:xfrm>
          <a:off x="201783" y="3525167"/>
          <a:ext cx="8712968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4069974317"/>
                    </a:ext>
                  </a:extLst>
                </a:gridCol>
                <a:gridCol w="2184243">
                  <a:extLst>
                    <a:ext uri="{9D8B030D-6E8A-4147-A177-3AD203B41FA5}">
                      <a16:colId xmlns="" xmlns:a16="http://schemas.microsoft.com/office/drawing/2014/main" val="676031378"/>
                    </a:ext>
                  </a:extLst>
                </a:gridCol>
                <a:gridCol w="1632181">
                  <a:extLst>
                    <a:ext uri="{9D8B030D-6E8A-4147-A177-3AD203B41FA5}">
                      <a16:colId xmlns="" xmlns:a16="http://schemas.microsoft.com/office/drawing/2014/main" val="2842327177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85484805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335316231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ë</a:t>
                      </a:r>
                      <a:r>
                        <a:rPr lang="it-IT" sz="2800" b="1" baseline="30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it-IT" sz="2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(g)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ran</a:t>
                      </a:r>
                      <a:r>
                        <a:rPr lang="it-IT" sz="24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ë</a:t>
                      </a:r>
                      <a:r>
                        <a:rPr lang="it-IT" sz="2400" b="1" baseline="30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it-IT" sz="2400" b="0" baseline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të</a:t>
                      </a:r>
                      <a:r>
                        <a:rPr lang="it-IT" sz="2400" b="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it-IT" sz="24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180000" marT="0" marB="0" anchor="ctr"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‘melograno’</a:t>
                      </a:r>
                    </a:p>
                  </a:txBody>
                  <a:tcPr anchor="ctr"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ə</a:t>
                      </a:r>
                      <a:r>
                        <a:rPr lang="it-IT" sz="2800" b="1" baseline="30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it-IT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ɣraˈn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ə</a:t>
                      </a:r>
                      <a:r>
                        <a:rPr lang="it-IT" sz="2400" b="0" baseline="30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tə</a:t>
                      </a:r>
                      <a:r>
                        <a:rPr lang="it-IT" sz="2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>
                    <a:solidFill>
                      <a:srgbClr val="D0D5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4428919"/>
                  </a:ext>
                </a:extLst>
              </a:tr>
            </a:tbl>
          </a:graphicData>
        </a:graphic>
      </p:graphicFrame>
      <p:graphicFrame>
        <p:nvGraphicFramePr>
          <p:cNvPr id="24" name="Tabella 23">
            <a:extLst>
              <a:ext uri="{FF2B5EF4-FFF2-40B4-BE49-F238E27FC236}">
                <a16:creationId xmlns="" xmlns:a16="http://schemas.microsoft.com/office/drawing/2014/main" id="{6EAFFEB1-B5A8-4124-A895-B94D0469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40395"/>
              </p:ext>
            </p:extLst>
          </p:nvPr>
        </p:nvGraphicFramePr>
        <p:xfrm>
          <a:off x="201783" y="3950534"/>
          <a:ext cx="8712968" cy="1895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3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85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21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39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944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mël</a:t>
                      </a:r>
                      <a:r>
                        <a:rPr lang="it-IT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në</a:t>
                      </a:r>
                      <a:endParaRPr lang="it-IT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‘anguria’</a:t>
                      </a:r>
                    </a:p>
                  </a:txBody>
                  <a:tcPr anchor="ctr"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68580" marR="68580" marT="0" marB="0" anchor="ctr"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məˈlonə</a:t>
                      </a:r>
                      <a:r>
                        <a:rPr lang="it-IT" sz="25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>
                    <a:solidFill>
                      <a:srgbClr val="E9EB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ò</a:t>
                      </a:r>
                    </a:p>
                  </a:txBody>
                  <a:tcPr marL="68580" marR="68580" marT="0" marB="0" anchor="ctr"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ëtë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‘tuono’</a:t>
                      </a:r>
                    </a:p>
                  </a:txBody>
                  <a:tcPr anchor="ctr"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/>
                          <a:ea typeface="Calibri"/>
                        </a:rPr>
                        <a:t>ɔ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trɔnətə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>
                    <a:solidFill>
                      <a:srgbClr val="D0D5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 marT="0" marB="0" anchor="ctr"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lav</a:t>
                      </a: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ri</a:t>
                      </a:r>
                      <a:r>
                        <a:rPr lang="it-IT" sz="2400" b="0" dirty="0" err="1">
                          <a:latin typeface="Times New Roman"/>
                          <a:ea typeface="Calibri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‘ramarro’</a:t>
                      </a:r>
                    </a:p>
                  </a:txBody>
                  <a:tcPr anchor="ctr"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 marT="0" marB="0" anchor="ctr">
                    <a:solidFill>
                      <a:srgbClr val="E9E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laˈvurj</a:t>
                      </a:r>
                      <a:r>
                        <a:rPr lang="it-IT" sz="2500" b="0" dirty="0" err="1">
                          <a:latin typeface="Times New Roman"/>
                          <a:ea typeface="Calibri"/>
                          <a:cs typeface="Times New Roman"/>
                        </a:rPr>
                        <a:t>ə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108000" marT="0" marB="0" anchor="ctr">
                    <a:solidFill>
                      <a:srgbClr val="E9EB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ụ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ụ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lp</a:t>
                      </a:r>
                      <a:r>
                        <a:rPr lang="it-IT" sz="2400" dirty="0" err="1">
                          <a:latin typeface="Times New Roman"/>
                          <a:ea typeface="Calibri"/>
                          <a:cs typeface="Times New Roman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60000" marT="0" marB="0" anchor="ctr"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‘volpe’</a:t>
                      </a:r>
                    </a:p>
                  </a:txBody>
                  <a:tcPr anchor="ctr"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/>
                          <a:ea typeface="Calibri"/>
                        </a:rPr>
                        <a:t>ʊ</a:t>
                      </a:r>
                      <a:endParaRPr lang="it-I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D0D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  <a:sym typeface="SILManuscript IPA93"/>
                        </a:rPr>
                        <a:t>lpə</a:t>
                      </a:r>
                      <a:r>
                        <a:rPr lang="it-IT" sz="24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>
                    <a:solidFill>
                      <a:srgbClr val="D0D5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5" name="25. posteriore alta labializzata.wav">
            <a:hlinkClick r:id="" action="ppaction://media"/>
            <a:extLst>
              <a:ext uri="{FF2B5EF4-FFF2-40B4-BE49-F238E27FC236}">
                <a16:creationId xmlns="" xmlns:a16="http://schemas.microsoft.com/office/drawing/2014/main" id="{31CD5572-16C8-4475-8FC9-10343F924D0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5023053"/>
            <a:ext cx="243682" cy="243682"/>
          </a:xfrm>
          <a:prstGeom prst="rect">
            <a:avLst/>
          </a:prstGeom>
        </p:spPr>
      </p:pic>
      <p:pic>
        <p:nvPicPr>
          <p:cNvPr id="26" name="6. posteriore semi-alta labializzata.wav">
            <a:hlinkClick r:id="" action="ppaction://media"/>
            <a:extLst>
              <a:ext uri="{FF2B5EF4-FFF2-40B4-BE49-F238E27FC236}">
                <a16:creationId xmlns="" xmlns:a16="http://schemas.microsoft.com/office/drawing/2014/main" id="{7E478CD7-23CA-4210-A1E8-A41B8F1C6ED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6313" y="5454882"/>
            <a:ext cx="243682" cy="243682"/>
          </a:xfrm>
          <a:prstGeom prst="rect">
            <a:avLst/>
          </a:prstGeom>
        </p:spPr>
      </p:pic>
      <p:pic>
        <p:nvPicPr>
          <p:cNvPr id="27" name="9. posteriore medio-alta labializzata.wav">
            <a:hlinkClick r:id="" action="ppaction://media"/>
            <a:extLst>
              <a:ext uri="{FF2B5EF4-FFF2-40B4-BE49-F238E27FC236}">
                <a16:creationId xmlns="" xmlns:a16="http://schemas.microsoft.com/office/drawing/2014/main" id="{58E19490-4347-4DF9-9365-FD85E2BB6A2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7729" y="4101622"/>
            <a:ext cx="243682" cy="243682"/>
          </a:xfrm>
          <a:prstGeom prst="rect">
            <a:avLst/>
          </a:prstGeom>
        </p:spPr>
      </p:pic>
      <p:pic>
        <p:nvPicPr>
          <p:cNvPr id="28" name="13. posteriore medio-bassa labializzata.wav">
            <a:hlinkClick r:id="" action="ppaction://media"/>
            <a:extLst>
              <a:ext uri="{FF2B5EF4-FFF2-40B4-BE49-F238E27FC236}">
                <a16:creationId xmlns="" xmlns:a16="http://schemas.microsoft.com/office/drawing/2014/main" id="{111E57CF-A6B7-4DF4-87D8-64F416E58FC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7729" y="4519901"/>
            <a:ext cx="243682" cy="243682"/>
          </a:xfrm>
          <a:prstGeom prst="rect">
            <a:avLst/>
          </a:prstGeom>
        </p:spPr>
      </p:pic>
      <p:pic>
        <p:nvPicPr>
          <p:cNvPr id="18" name="39.la gallina">
            <a:hlinkClick r:id="" action="ppaction://media"/>
            <a:extLst>
              <a:ext uri="{FF2B5EF4-FFF2-40B4-BE49-F238E27FC236}">
                <a16:creationId xmlns="" xmlns:a16="http://schemas.microsoft.com/office/drawing/2014/main" id="{5DAD2183-CC72-4F2F-AB45-AF254314C771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>
                  <p14:trim st="551" end="2429"/>
                </p14:media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376968" y="818611"/>
            <a:ext cx="269694" cy="269694"/>
          </a:xfrm>
          <a:prstGeom prst="rect">
            <a:avLst/>
          </a:prstGeom>
        </p:spPr>
      </p:pic>
      <p:pic>
        <p:nvPicPr>
          <p:cNvPr id="22" name="21.la capra -conferma">
            <a:hlinkClick r:id="" action="ppaction://media"/>
            <a:extLst>
              <a:ext uri="{FF2B5EF4-FFF2-40B4-BE49-F238E27FC236}">
                <a16:creationId xmlns="" xmlns:a16="http://schemas.microsoft.com/office/drawing/2014/main" id="{39E7157E-B4D6-4C66-A4A7-845647D45D4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231372" y="2199927"/>
            <a:ext cx="269694" cy="269694"/>
          </a:xfrm>
          <a:prstGeom prst="rect">
            <a:avLst/>
          </a:prstGeom>
        </p:spPr>
      </p:pic>
      <p:pic>
        <p:nvPicPr>
          <p:cNvPr id="23" name="10.il coniglio">
            <a:hlinkClick r:id="" action="ppaction://media"/>
            <a:extLst>
              <a:ext uri="{FF2B5EF4-FFF2-40B4-BE49-F238E27FC236}">
                <a16:creationId xmlns="" xmlns:a16="http://schemas.microsoft.com/office/drawing/2014/main" id="{B435B0B7-3FDC-434E-B8EC-E7FD01FBC661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229278" y="3159305"/>
            <a:ext cx="269695" cy="269695"/>
          </a:xfrm>
          <a:prstGeom prst="rect">
            <a:avLst/>
          </a:prstGeom>
        </p:spPr>
      </p:pic>
      <p:pic>
        <p:nvPicPr>
          <p:cNvPr id="33" name="32.la volpe">
            <a:hlinkClick r:id="" action="ppaction://media"/>
            <a:extLst>
              <a:ext uri="{FF2B5EF4-FFF2-40B4-BE49-F238E27FC236}">
                <a16:creationId xmlns="" xmlns:a16="http://schemas.microsoft.com/office/drawing/2014/main" id="{2F395BE0-19DF-4276-AB55-B22304ADE0E5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397945" y="5456170"/>
            <a:ext cx="242394" cy="242394"/>
          </a:xfrm>
          <a:prstGeom prst="rect">
            <a:avLst/>
          </a:prstGeom>
        </p:spPr>
      </p:pic>
      <p:pic>
        <p:nvPicPr>
          <p:cNvPr id="35" name="4.l'anguria">
            <a:hlinkClick r:id="" action="ppaction://media"/>
            <a:extLst>
              <a:ext uri="{FF2B5EF4-FFF2-40B4-BE49-F238E27FC236}">
                <a16:creationId xmlns="" xmlns:a16="http://schemas.microsoft.com/office/drawing/2014/main" id="{DFB908D8-73E2-4437-9912-E197BE4C9D14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331298" y="4031528"/>
            <a:ext cx="291600" cy="291600"/>
          </a:xfrm>
          <a:prstGeom prst="rect">
            <a:avLst/>
          </a:prstGeom>
        </p:spPr>
      </p:pic>
      <p:pic>
        <p:nvPicPr>
          <p:cNvPr id="36" name="stasera">
            <a:hlinkClick r:id="" action="ppaction://media"/>
            <a:extLst>
              <a:ext uri="{FF2B5EF4-FFF2-40B4-BE49-F238E27FC236}">
                <a16:creationId xmlns="" xmlns:a16="http://schemas.microsoft.com/office/drawing/2014/main" id="{A702BC67-ABC2-45F7-97BB-87E2F2A612A1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304633" y="1255237"/>
            <a:ext cx="291600" cy="291600"/>
          </a:xfrm>
          <a:prstGeom prst="rect">
            <a:avLst/>
          </a:prstGeom>
        </p:spPr>
      </p:pic>
      <p:pic>
        <p:nvPicPr>
          <p:cNvPr id="37" name="pelle">
            <a:hlinkClick r:id="" action="ppaction://media"/>
            <a:extLst>
              <a:ext uri="{FF2B5EF4-FFF2-40B4-BE49-F238E27FC236}">
                <a16:creationId xmlns="" xmlns:a16="http://schemas.microsoft.com/office/drawing/2014/main" id="{C7C52FFC-FA65-4755-8B10-0A2F3AC13FDB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231372" y="1741696"/>
            <a:ext cx="291191" cy="291191"/>
          </a:xfrm>
          <a:prstGeom prst="rect">
            <a:avLst/>
          </a:prstGeom>
        </p:spPr>
      </p:pic>
      <p:pic>
        <p:nvPicPr>
          <p:cNvPr id="38" name="fidanzato">
            <a:hlinkClick r:id="" action="ppaction://media"/>
            <a:extLst>
              <a:ext uri="{FF2B5EF4-FFF2-40B4-BE49-F238E27FC236}">
                <a16:creationId xmlns="" xmlns:a16="http://schemas.microsoft.com/office/drawing/2014/main" id="{0C3E0808-D36F-4E8F-87A2-EC8DB16EAE1B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220215" y="2680793"/>
            <a:ext cx="291600" cy="291600"/>
          </a:xfrm>
          <a:prstGeom prst="rect">
            <a:avLst/>
          </a:prstGeom>
        </p:spPr>
      </p:pic>
      <p:pic>
        <p:nvPicPr>
          <p:cNvPr id="39" name="tuono">
            <a:hlinkClick r:id="" action="ppaction://media"/>
            <a:extLst>
              <a:ext uri="{FF2B5EF4-FFF2-40B4-BE49-F238E27FC236}">
                <a16:creationId xmlns="" xmlns:a16="http://schemas.microsoft.com/office/drawing/2014/main" id="{A1C40679-792F-4F78-B28C-C12205594D67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285218" y="4525738"/>
            <a:ext cx="307304" cy="307304"/>
          </a:xfrm>
          <a:prstGeom prst="rect">
            <a:avLst/>
          </a:prstGeom>
        </p:spPr>
      </p:pic>
      <p:pic>
        <p:nvPicPr>
          <p:cNvPr id="40" name="ramarro">
            <a:hlinkClick r:id="" action="ppaction://media"/>
            <a:extLst>
              <a:ext uri="{FF2B5EF4-FFF2-40B4-BE49-F238E27FC236}">
                <a16:creationId xmlns="" xmlns:a16="http://schemas.microsoft.com/office/drawing/2014/main" id="{96318816-696D-4FF6-A8FA-EC04F6177658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302832" y="4948477"/>
            <a:ext cx="291600" cy="291600"/>
          </a:xfrm>
          <a:prstGeom prst="rect">
            <a:avLst/>
          </a:prstGeom>
        </p:spPr>
      </p:pic>
      <p:pic>
        <p:nvPicPr>
          <p:cNvPr id="42" name="11.il melograno -variamte fonetica-">
            <a:hlinkClick r:id="" action="ppaction://media"/>
            <a:extLst>
              <a:ext uri="{FF2B5EF4-FFF2-40B4-BE49-F238E27FC236}">
                <a16:creationId xmlns="" xmlns:a16="http://schemas.microsoft.com/office/drawing/2014/main" id="{E4955CE8-214A-4670-8FE6-715E2E6C7F43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41">
                  <p14:trim st="624"/>
                </p14:media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285218" y="3624016"/>
            <a:ext cx="275580" cy="2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5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8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0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5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2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0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5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40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5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5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7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69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9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5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25"/>
              </p:ext>
            </p:extLst>
          </p:nvPr>
        </p:nvGraphicFramePr>
        <p:xfrm>
          <a:off x="179512" y="404664"/>
          <a:ext cx="8712968" cy="51213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0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èll</a:t>
                      </a: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ëfattë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‘bello’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b:ɛl:əˈfat:ə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3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c+</a:t>
                      </a:r>
                      <a:r>
                        <a:rPr lang="it-IT" sz="2400" b="1" spc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a,o,u</a:t>
                      </a:r>
                      <a:r>
                        <a:rPr lang="it-IT" sz="2400" b="1" spc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</a:t>
                      </a: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cca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ridd</a:t>
                      </a: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700" b="0" dirty="0">
                          <a:latin typeface="Times New Roman" pitchFamily="18" charset="0"/>
                          <a:cs typeface="Times New Roman" pitchFamily="18" charset="0"/>
                        </a:rPr>
                        <a:t>‘puledro di </a:t>
                      </a:r>
                      <a:r>
                        <a:rPr lang="it-IT" sz="1700" b="0" dirty="0" err="1">
                          <a:latin typeface="Times New Roman" pitchFamily="18" charset="0"/>
                          <a:cs typeface="Times New Roman" pitchFamily="18" charset="0"/>
                        </a:rPr>
                        <a:t>cavallo’</a:t>
                      </a:r>
                      <a:endParaRPr lang="it-IT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stak:aˈrid:ə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e, </a:t>
                      </a:r>
                      <a:r>
                        <a:rPr lang="it-IT" sz="2400" b="1" dirty="0">
                          <a:latin typeface="Times New Roman"/>
                          <a:cs typeface="Times New Roman"/>
                        </a:rPr>
                        <a:t>ë, </a:t>
                      </a: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va</a:t>
                      </a:r>
                      <a:r>
                        <a:rPr lang="it-IT" sz="2400" b="1" i="0" dirty="0" err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it-IT" sz="2400" b="1" dirty="0" err="1"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‘mucca’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/>
                          <a:cs typeface="Times New Roman"/>
                        </a:rPr>
                        <a:t>vak:ə</a:t>
                      </a:r>
                      <a:r>
                        <a:rPr lang="it-IT" sz="2500" b="0" dirty="0">
                          <a:latin typeface="Times New Roman"/>
                          <a:cs typeface="Times New Roman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400" b="1" spc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0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voc.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chi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óvë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‘piove’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kj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kjovə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 + e, </a:t>
                      </a: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i, ë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për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iddë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‘maialino’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pərˈʧid:ə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ótë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‘dote’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dotə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(d)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gëlë</a:t>
                      </a:r>
                      <a:r>
                        <a:rPr lang="it-IT" sz="2400" b="1" dirty="0">
                          <a:latin typeface="Times New Roman" pitchFamily="18" charset="0"/>
                          <a:cs typeface="Times New Roman" pitchFamily="18" charset="0"/>
                        </a:rPr>
                        <a:t>(d)</a:t>
                      </a: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‘brina’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ILManuscript IPA93"/>
                        </a:rPr>
                        <a:t>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ʤəˈlə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ILManuscript IPA93"/>
                        </a:rPr>
                        <a:t>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87321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élë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‘fiele’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felə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3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g+</a:t>
                      </a:r>
                      <a:r>
                        <a:rPr lang="it-IT" sz="2400" b="1" spc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a,o,u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san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‘sangue’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ˈ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ŋgw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</a:t>
                      </a: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e, </a:t>
                      </a:r>
                      <a:r>
                        <a:rPr lang="it-IT" sz="2400" b="1" dirty="0">
                          <a:latin typeface="Times New Roman"/>
                          <a:cs typeface="Times New Roman"/>
                        </a:rPr>
                        <a:t>ë, </a:t>
                      </a: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2200" b="0" dirty="0" err="1">
                          <a:latin typeface="Times New Roman" pitchFamily="18" charset="0"/>
                          <a:cs typeface="Times New Roman" pitchFamily="18" charset="0"/>
                        </a:rPr>
                        <a:t>caššabban</a:t>
                      </a:r>
                      <a:r>
                        <a:rPr lang="it-IT" sz="2200" b="1" dirty="0" err="1">
                          <a:latin typeface="Times New Roman"/>
                          <a:cs typeface="Times New Roman"/>
                        </a:rPr>
                        <a:t>gh</a:t>
                      </a:r>
                      <a:r>
                        <a:rPr lang="it-IT" sz="2200" b="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‘cassapanca’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  <a:sym typeface="SILManuscript IPA93"/>
                        </a:rPr>
                        <a:t>g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400" b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kaʃ:a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ˈ</a:t>
                      </a:r>
                      <a:r>
                        <a:rPr lang="it-IT" sz="2400" b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b:a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ŋg</a:t>
                      </a:r>
                      <a:r>
                        <a:rPr lang="it-IT" sz="2400" b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222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CONSONANTI  1</a:t>
            </a:r>
          </a:p>
        </p:txBody>
      </p:sp>
      <p:sp>
        <p:nvSpPr>
          <p:cNvPr id="4" name="Homepage">
            <a:hlinkClick r:id="rId38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2. 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980728"/>
            <a:ext cx="243682" cy="243682"/>
          </a:xfrm>
          <a:prstGeom prst="rect">
            <a:avLst/>
          </a:prstGeom>
        </p:spPr>
      </p:pic>
      <p:pic>
        <p:nvPicPr>
          <p:cNvPr id="10" name="9 o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1484784"/>
            <a:ext cx="243682" cy="243682"/>
          </a:xfrm>
          <a:prstGeom prst="rect">
            <a:avLst/>
          </a:prstGeom>
        </p:spPr>
      </p:pic>
      <p:pic>
        <p:nvPicPr>
          <p:cNvPr id="12" name="7 kj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2420888"/>
            <a:ext cx="243682" cy="243682"/>
          </a:xfrm>
          <a:prstGeom prst="rect">
            <a:avLst/>
          </a:prstGeom>
        </p:spPr>
      </p:pic>
      <p:pic>
        <p:nvPicPr>
          <p:cNvPr id="14" name="29 c e,i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2897286"/>
            <a:ext cx="243682" cy="243682"/>
          </a:xfrm>
          <a:prstGeom prst="rect">
            <a:avLst/>
          </a:prstGeom>
        </p:spPr>
      </p:pic>
      <p:pic>
        <p:nvPicPr>
          <p:cNvPr id="16" name="4 ok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3401342"/>
            <a:ext cx="243682" cy="243682"/>
          </a:xfrm>
          <a:prstGeom prst="rect">
            <a:avLst/>
          </a:prstGeom>
        </p:spPr>
      </p:pic>
      <p:pic>
        <p:nvPicPr>
          <p:cNvPr id="22" name="17 ok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06832" y="4279267"/>
            <a:ext cx="243682" cy="243682"/>
          </a:xfrm>
          <a:prstGeom prst="rect">
            <a:avLst/>
          </a:prstGeom>
        </p:spPr>
      </p:pic>
      <p:pic>
        <p:nvPicPr>
          <p:cNvPr id="24" name="10 ok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15456" y="4711178"/>
            <a:ext cx="243682" cy="243682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251520" y="6553002"/>
            <a:ext cx="648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*– si consiglia di utilizzare la q secondo le norme d’uso dell’italiano</a:t>
            </a:r>
          </a:p>
        </p:txBody>
      </p:sp>
      <p:pic>
        <p:nvPicPr>
          <p:cNvPr id="32" name="9 o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1961182"/>
            <a:ext cx="243682" cy="243682"/>
          </a:xfrm>
          <a:prstGeom prst="rect">
            <a:avLst/>
          </a:prstGeom>
        </p:spPr>
      </p:pic>
      <p:pic>
        <p:nvPicPr>
          <p:cNvPr id="33" name="10 ok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3591" y="5157192"/>
            <a:ext cx="243682" cy="243682"/>
          </a:xfrm>
          <a:prstGeom prst="rect">
            <a:avLst/>
          </a:prstGeom>
        </p:spPr>
      </p:pic>
      <p:pic>
        <p:nvPicPr>
          <p:cNvPr id="31" name="20. d fricativa.wav">
            <a:hlinkClick r:id="" action="ppaction://media"/>
            <a:extLst>
              <a:ext uri="{FF2B5EF4-FFF2-40B4-BE49-F238E27FC236}">
                <a16:creationId xmlns="" xmlns:a16="http://schemas.microsoft.com/office/drawing/2014/main" id="{922D9D5A-6FDF-4427-961C-4E7795800AD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06832" y="3852849"/>
            <a:ext cx="243682" cy="243682"/>
          </a:xfrm>
          <a:prstGeom prst="rect">
            <a:avLst/>
          </a:prstGeom>
        </p:spPr>
      </p:pic>
      <p:pic>
        <p:nvPicPr>
          <p:cNvPr id="26" name="35.il puledro cavallino">
            <a:hlinkClick r:id="" action="ppaction://media"/>
            <a:extLst>
              <a:ext uri="{FF2B5EF4-FFF2-40B4-BE49-F238E27FC236}">
                <a16:creationId xmlns="" xmlns:a16="http://schemas.microsoft.com/office/drawing/2014/main" id="{1A9A2937-8B1B-4E1D-B0C3-AA93BA4AE17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05664" y="1484784"/>
            <a:ext cx="243682" cy="243682"/>
          </a:xfrm>
          <a:prstGeom prst="rect">
            <a:avLst/>
          </a:prstGeom>
        </p:spPr>
      </p:pic>
      <p:pic>
        <p:nvPicPr>
          <p:cNvPr id="27" name="26.la mucca">
            <a:hlinkClick r:id="" action="ppaction://media"/>
            <a:extLst>
              <a:ext uri="{FF2B5EF4-FFF2-40B4-BE49-F238E27FC236}">
                <a16:creationId xmlns="" xmlns:a16="http://schemas.microsoft.com/office/drawing/2014/main" id="{D0FE31A4-141C-4739-990D-DECF0C0E0DB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05664" y="1991056"/>
            <a:ext cx="243682" cy="243682"/>
          </a:xfrm>
          <a:prstGeom prst="rect">
            <a:avLst/>
          </a:prstGeom>
        </p:spPr>
      </p:pic>
      <p:pic>
        <p:nvPicPr>
          <p:cNvPr id="28" name="bello">
            <a:hlinkClick r:id="" action="ppaction://media"/>
            <a:extLst>
              <a:ext uri="{FF2B5EF4-FFF2-40B4-BE49-F238E27FC236}">
                <a16:creationId xmlns="" xmlns:a16="http://schemas.microsoft.com/office/drawing/2014/main" id="{1D6AE429-AD72-4739-8325-688ED35C7FFD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05665" y="962236"/>
            <a:ext cx="243682" cy="243682"/>
          </a:xfrm>
          <a:prstGeom prst="rect">
            <a:avLst/>
          </a:prstGeom>
        </p:spPr>
      </p:pic>
      <p:pic>
        <p:nvPicPr>
          <p:cNvPr id="35" name="piove">
            <a:hlinkClick r:id="" action="ppaction://media"/>
            <a:extLst>
              <a:ext uri="{FF2B5EF4-FFF2-40B4-BE49-F238E27FC236}">
                <a16:creationId xmlns="" xmlns:a16="http://schemas.microsoft.com/office/drawing/2014/main" id="{45E040B8-938E-4D28-998B-1CB42B0C1802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496127" y="2384476"/>
            <a:ext cx="243682" cy="243682"/>
          </a:xfrm>
          <a:prstGeom prst="rect">
            <a:avLst/>
          </a:prstGeom>
        </p:spPr>
      </p:pic>
      <p:pic>
        <p:nvPicPr>
          <p:cNvPr id="36" name="maialino">
            <a:hlinkClick r:id="" action="ppaction://media"/>
            <a:extLst>
              <a:ext uri="{FF2B5EF4-FFF2-40B4-BE49-F238E27FC236}">
                <a16:creationId xmlns="" xmlns:a16="http://schemas.microsoft.com/office/drawing/2014/main" id="{B323B689-4A20-4FF2-BC00-5C2704F29566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458375" y="2907024"/>
            <a:ext cx="243682" cy="243682"/>
          </a:xfrm>
          <a:prstGeom prst="rect">
            <a:avLst/>
          </a:prstGeom>
        </p:spPr>
      </p:pic>
      <p:pic>
        <p:nvPicPr>
          <p:cNvPr id="37" name="dote">
            <a:hlinkClick r:id="" action="ppaction://media"/>
            <a:extLst>
              <a:ext uri="{FF2B5EF4-FFF2-40B4-BE49-F238E27FC236}">
                <a16:creationId xmlns="" xmlns:a16="http://schemas.microsoft.com/office/drawing/2014/main" id="{B7A5E06C-57B1-4F77-A634-8F0460B02115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439101" y="3385915"/>
            <a:ext cx="259109" cy="259109"/>
          </a:xfrm>
          <a:prstGeom prst="rect">
            <a:avLst/>
          </a:prstGeom>
        </p:spPr>
      </p:pic>
      <p:pic>
        <p:nvPicPr>
          <p:cNvPr id="39" name="fiele">
            <a:hlinkClick r:id="" action="ppaction://media"/>
            <a:extLst>
              <a:ext uri="{FF2B5EF4-FFF2-40B4-BE49-F238E27FC236}">
                <a16:creationId xmlns="" xmlns:a16="http://schemas.microsoft.com/office/drawing/2014/main" id="{FCA1FCBC-5EA3-41AF-A98B-9AACA2E1E15F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370690" y="4365271"/>
            <a:ext cx="281880" cy="281880"/>
          </a:xfrm>
          <a:prstGeom prst="rect">
            <a:avLst/>
          </a:prstGeom>
        </p:spPr>
      </p:pic>
      <p:pic>
        <p:nvPicPr>
          <p:cNvPr id="40" name="sangue">
            <a:hlinkClick r:id="" action="ppaction://media"/>
            <a:extLst>
              <a:ext uri="{FF2B5EF4-FFF2-40B4-BE49-F238E27FC236}">
                <a16:creationId xmlns="" xmlns:a16="http://schemas.microsoft.com/office/drawing/2014/main" id="{8318FD1E-87C8-4F6A-979D-E6C47A9DE295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427195" y="4790518"/>
            <a:ext cx="328684" cy="328684"/>
          </a:xfrm>
          <a:prstGeom prst="rect">
            <a:avLst/>
          </a:prstGeom>
        </p:spPr>
      </p:pic>
      <p:pic>
        <p:nvPicPr>
          <p:cNvPr id="41" name="cassapanca">
            <a:hlinkClick r:id="" action="ppaction://media"/>
            <a:extLst>
              <a:ext uri="{FF2B5EF4-FFF2-40B4-BE49-F238E27FC236}">
                <a16:creationId xmlns="" xmlns:a16="http://schemas.microsoft.com/office/drawing/2014/main" id="{934E8DD6-94F9-41CB-8F25-4592DD258D41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488228" y="5163162"/>
            <a:ext cx="328684" cy="328684"/>
          </a:xfrm>
          <a:prstGeom prst="rect">
            <a:avLst/>
          </a:prstGeom>
        </p:spPr>
      </p:pic>
      <p:pic>
        <p:nvPicPr>
          <p:cNvPr id="42" name="gelo">
            <a:hlinkClick r:id="" action="ppaction://media"/>
            <a:extLst>
              <a:ext uri="{FF2B5EF4-FFF2-40B4-BE49-F238E27FC236}">
                <a16:creationId xmlns="" xmlns:a16="http://schemas.microsoft.com/office/drawing/2014/main" id="{F68A4117-FB8C-485C-865A-51E7015D7D47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470968" y="3799606"/>
            <a:ext cx="281434" cy="2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9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0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0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6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85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7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1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7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3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3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34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74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34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43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8911"/>
              </p:ext>
            </p:extLst>
          </p:nvPr>
        </p:nvGraphicFramePr>
        <p:xfrm>
          <a:off x="215516" y="142536"/>
          <a:ext cx="8712968" cy="642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8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22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41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</a:t>
                      </a:r>
                      <a:r>
                        <a:rPr lang="it-IT" sz="2400" b="1" spc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000" b="1" spc="-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voc.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</a:t>
                      </a: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gghi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‘figlio’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gj</a:t>
                      </a:r>
                      <a:endParaRPr kumimoji="0" lang="it-IT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fig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:jə]</a:t>
                      </a: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 + e, </a:t>
                      </a:r>
                      <a:r>
                        <a:rPr lang="it-IT" sz="2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i, ë</a:t>
                      </a:r>
                      <a:endParaRPr lang="it-IT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sën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irë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‘sereno’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ʤ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3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300" b="0" dirty="0" err="1">
                          <a:latin typeface="Times New Roman" pitchFamily="18" charset="0"/>
                          <a:cs typeface="Times New Roman" pitchFamily="18" charset="0"/>
                        </a:rPr>
                        <a:t>sənˈdʒirə</a:t>
                      </a:r>
                      <a:r>
                        <a:rPr lang="it-IT" sz="23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r>
                        <a:rPr lang="it-IT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attë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‘gatto’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it-IT" sz="28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ɣ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[ˈɣat:ə]</a:t>
                      </a: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attë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‘latte’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[ˈlat:ə]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gli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3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r>
                        <a:rPr lang="it-IT" sz="23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ëttë</a:t>
                      </a:r>
                      <a:r>
                        <a:rPr lang="it-IT" sz="23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gli</a:t>
                      </a:r>
                      <a:r>
                        <a:rPr lang="it-IT" sz="23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ón</a:t>
                      </a:r>
                      <a:r>
                        <a:rPr lang="it-IT" sz="23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‘bottiglione’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ʎ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bət:əˈʎ:onə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‘mamma’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mam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:ə]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ttë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‘notte’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nɔt:ə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šca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gn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latin typeface="Times New Roman" pitchFamily="18" charset="0"/>
                          <a:cs typeface="Times New Roman" pitchFamily="18" charset="0"/>
                        </a:rPr>
                        <a:t>‘sgabello a tre piedi’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/>
                          <a:ea typeface="Calibri"/>
                        </a:rPr>
                        <a:t>ɲ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ʃkaɲ: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pë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‘papera’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papərə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ušpë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‘rospo’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ruʃpə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it-IT" sz="2200" b="0" dirty="0" err="1">
                          <a:latin typeface="Times New Roman" pitchFamily="18" charset="0"/>
                          <a:cs typeface="Times New Roman" pitchFamily="18" charset="0"/>
                        </a:rPr>
                        <a:t>andënëcólë</a:t>
                      </a:r>
                      <a:endParaRPr lang="it-IT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‘coccinella’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s, 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200" dirty="0" err="1">
                          <a:latin typeface="Times New Roman" pitchFamily="18" charset="0"/>
                          <a:cs typeface="Times New Roman" pitchFamily="18" charset="0"/>
                        </a:rPr>
                        <a:t>sand</a:t>
                      </a:r>
                      <a:r>
                        <a:rPr lang="it-IT" sz="2200" dirty="0" err="1">
                          <a:latin typeface="Times New Roman" pitchFamily="18" charset="0"/>
                          <a:cs typeface="Times New Roman" pitchFamily="18" charset="0"/>
                          <a:sym typeface="SILManuscript IPA93"/>
                        </a:rPr>
                        <a:t>ənə</a:t>
                      </a:r>
                      <a:r>
                        <a:rPr lang="it-IT" sz="2200" dirty="0" err="1">
                          <a:latin typeface="Times New Roman" pitchFamily="18" charset="0"/>
                          <a:cs typeface="Times New Roman" pitchFamily="18" charset="0"/>
                        </a:rPr>
                        <a:t>ˈkol</a:t>
                      </a:r>
                      <a:r>
                        <a:rPr lang="it-IT" sz="2200" dirty="0" err="1">
                          <a:latin typeface="Times New Roman" pitchFamily="18" charset="0"/>
                          <a:cs typeface="Times New Roman" pitchFamily="18" charset="0"/>
                          <a:sym typeface="SILManuscript IPA93"/>
                        </a:rPr>
                        <a:t>ə</a:t>
                      </a:r>
                      <a:r>
                        <a:rPr lang="it-IT" sz="22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</a:t>
                      </a: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caturë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‘serratura’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maʃka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turə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alp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ënarië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‘talpa’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talpəˈnarjə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Homepage">
            <a:hlinkClick r:id="rId5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2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1501476"/>
            <a:ext cx="243682" cy="243682"/>
          </a:xfrm>
          <a:prstGeom prst="rect">
            <a:avLst/>
          </a:prstGeom>
        </p:spPr>
      </p:pic>
      <p:pic>
        <p:nvPicPr>
          <p:cNvPr id="6" name="23 esempi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39944" y="1639503"/>
            <a:ext cx="243682" cy="243682"/>
          </a:xfrm>
          <a:prstGeom prst="rect">
            <a:avLst/>
          </a:prstGeom>
        </p:spPr>
      </p:pic>
      <p:pic>
        <p:nvPicPr>
          <p:cNvPr id="7" name="26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1961182"/>
            <a:ext cx="243682" cy="243682"/>
          </a:xfrm>
          <a:prstGeom prst="rect">
            <a:avLst/>
          </a:prstGeom>
        </p:spPr>
      </p:pic>
      <p:pic>
        <p:nvPicPr>
          <p:cNvPr id="8" name="26 esempio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3131" y="2112163"/>
            <a:ext cx="243682" cy="243682"/>
          </a:xfrm>
          <a:prstGeom prst="rect">
            <a:avLst/>
          </a:prstGeom>
        </p:spPr>
      </p:pic>
      <p:pic>
        <p:nvPicPr>
          <p:cNvPr id="9" name="28.1 gl ok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2393230"/>
            <a:ext cx="243682" cy="243682"/>
          </a:xfrm>
          <a:prstGeom prst="rect">
            <a:avLst/>
          </a:prstGeom>
        </p:spPr>
      </p:pic>
      <p:pic>
        <p:nvPicPr>
          <p:cNvPr id="13" name="11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2924944"/>
            <a:ext cx="243682" cy="243682"/>
          </a:xfrm>
          <a:prstGeom prst="rect">
            <a:avLst/>
          </a:prstGeom>
        </p:spPr>
      </p:pic>
      <p:pic>
        <p:nvPicPr>
          <p:cNvPr id="14" name="11 esempio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3131" y="2976394"/>
            <a:ext cx="243682" cy="243682"/>
          </a:xfrm>
          <a:prstGeom prst="rect">
            <a:avLst/>
          </a:prstGeom>
        </p:spPr>
      </p:pic>
      <p:pic>
        <p:nvPicPr>
          <p:cNvPr id="15" name="12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3406932"/>
            <a:ext cx="243682" cy="243682"/>
          </a:xfrm>
          <a:prstGeom prst="rect">
            <a:avLst/>
          </a:prstGeom>
        </p:spPr>
      </p:pic>
      <p:pic>
        <p:nvPicPr>
          <p:cNvPr id="17" name="13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3888706"/>
            <a:ext cx="243682" cy="243682"/>
          </a:xfrm>
          <a:prstGeom prst="rect">
            <a:avLst/>
          </a:prstGeom>
        </p:spPr>
      </p:pic>
      <p:pic>
        <p:nvPicPr>
          <p:cNvPr id="19" name="1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4320754"/>
            <a:ext cx="243682" cy="243682"/>
          </a:xfrm>
          <a:prstGeom prst="rect">
            <a:avLst/>
          </a:prstGeom>
        </p:spPr>
      </p:pic>
      <p:pic>
        <p:nvPicPr>
          <p:cNvPr id="21" name="14 ok mia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4752802"/>
            <a:ext cx="243682" cy="243682"/>
          </a:xfrm>
          <a:prstGeom prst="rect">
            <a:avLst/>
          </a:prstGeom>
        </p:spPr>
      </p:pic>
      <p:pic>
        <p:nvPicPr>
          <p:cNvPr id="23" name="21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9320" y="5256858"/>
            <a:ext cx="243682" cy="243682"/>
          </a:xfrm>
          <a:prstGeom prst="rect">
            <a:avLst/>
          </a:prstGeom>
        </p:spPr>
      </p:pic>
      <p:pic>
        <p:nvPicPr>
          <p:cNvPr id="29" name="8 ok.wav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665038"/>
            <a:ext cx="243682" cy="243682"/>
          </a:xfrm>
          <a:prstGeom prst="rect">
            <a:avLst/>
          </a:prstGeom>
        </p:spPr>
      </p:pic>
      <p:pic>
        <p:nvPicPr>
          <p:cNvPr id="30" name="8 esempio.wav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92214" y="665038"/>
            <a:ext cx="243682" cy="243682"/>
          </a:xfrm>
          <a:prstGeom prst="rect">
            <a:avLst/>
          </a:prstGeom>
        </p:spPr>
      </p:pic>
      <p:pic>
        <p:nvPicPr>
          <p:cNvPr id="31" name="30 dg.wav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1052736"/>
            <a:ext cx="243682" cy="243682"/>
          </a:xfrm>
          <a:prstGeom prst="rect">
            <a:avLst/>
          </a:prstGeom>
        </p:spPr>
      </p:pic>
      <p:pic>
        <p:nvPicPr>
          <p:cNvPr id="33" name="22. sc.wav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20336" y="5760914"/>
            <a:ext cx="243682" cy="243682"/>
          </a:xfrm>
          <a:prstGeom prst="rect">
            <a:avLst/>
          </a:prstGeom>
        </p:spPr>
      </p:pic>
      <p:pic>
        <p:nvPicPr>
          <p:cNvPr id="34" name="22 esempio.wav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4185" y="5760914"/>
            <a:ext cx="243682" cy="243682"/>
          </a:xfrm>
          <a:prstGeom prst="rect">
            <a:avLst/>
          </a:prstGeom>
        </p:spPr>
      </p:pic>
      <p:pic>
        <p:nvPicPr>
          <p:cNvPr id="35" name="3. t.wav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23670" y="6192962"/>
            <a:ext cx="243682" cy="243682"/>
          </a:xfrm>
          <a:prstGeom prst="rect">
            <a:avLst/>
          </a:prstGeom>
        </p:spPr>
      </p:pic>
      <p:pic>
        <p:nvPicPr>
          <p:cNvPr id="3" name="44.la papera">
            <a:hlinkClick r:id="" action="ppaction://media"/>
            <a:extLst>
              <a:ext uri="{FF2B5EF4-FFF2-40B4-BE49-F238E27FC236}">
                <a16:creationId xmlns="" xmlns:a16="http://schemas.microsoft.com/office/drawing/2014/main" id="{A6E934C5-B003-471A-A61A-A2B4F8B9FD4E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3390278" y="4442595"/>
            <a:ext cx="243682" cy="243682"/>
          </a:xfrm>
          <a:prstGeom prst="rect">
            <a:avLst/>
          </a:prstGeom>
        </p:spPr>
      </p:pic>
      <p:pic>
        <p:nvPicPr>
          <p:cNvPr id="25" name="12.il rospo">
            <a:hlinkClick r:id="" action="ppaction://media"/>
            <a:extLst>
              <a:ext uri="{FF2B5EF4-FFF2-40B4-BE49-F238E27FC236}">
                <a16:creationId xmlns="" xmlns:a16="http://schemas.microsoft.com/office/drawing/2014/main" id="{1D15BB45-7571-4793-B8AE-0D3829B14623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3311476" y="4874643"/>
            <a:ext cx="300617" cy="300617"/>
          </a:xfrm>
          <a:prstGeom prst="rect">
            <a:avLst/>
          </a:prstGeom>
        </p:spPr>
      </p:pic>
      <p:pic>
        <p:nvPicPr>
          <p:cNvPr id="26" name="13.la coccinnella">
            <a:hlinkClick r:id="" action="ppaction://media"/>
            <a:extLst>
              <a:ext uri="{FF2B5EF4-FFF2-40B4-BE49-F238E27FC236}">
                <a16:creationId xmlns="" xmlns:a16="http://schemas.microsoft.com/office/drawing/2014/main" id="{3D4B110B-B49D-45F4-9348-D1EE272D2E2E}"/>
              </a:ext>
            </a:extLst>
          </p:cNvPr>
          <p:cNvPicPr>
            <a:picLocks noChangeAspect="1"/>
          </p:cNvPicPr>
          <p:nvPr>
            <a:audioFile r:link="rId41"/>
            <p:extLst>
              <p:ext uri="{DAA4B4D4-6D71-4841-9C94-3DE7FCFB9230}">
                <p14:media xmlns:p14="http://schemas.microsoft.com/office/powerpoint/2010/main" r:embed="rId42">
                  <p14:trim st="290" end="1402.3437"/>
                </p14:media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3397250" y="5306826"/>
            <a:ext cx="300617" cy="300617"/>
          </a:xfrm>
          <a:prstGeom prst="rect">
            <a:avLst/>
          </a:prstGeom>
        </p:spPr>
      </p:pic>
      <p:pic>
        <p:nvPicPr>
          <p:cNvPr id="27" name="4.la talpa">
            <a:hlinkClick r:id="" action="ppaction://media"/>
            <a:extLst>
              <a:ext uri="{FF2B5EF4-FFF2-40B4-BE49-F238E27FC236}">
                <a16:creationId xmlns="" xmlns:a16="http://schemas.microsoft.com/office/drawing/2014/main" id="{7E01D4F7-8D81-4D3D-860F-2A540A7B1F7D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3461784" y="6184016"/>
            <a:ext cx="300617" cy="300617"/>
          </a:xfrm>
          <a:prstGeom prst="rect">
            <a:avLst/>
          </a:prstGeom>
        </p:spPr>
      </p:pic>
      <p:pic>
        <p:nvPicPr>
          <p:cNvPr id="28" name="notte">
            <a:hlinkClick r:id="" action="ppaction://media"/>
            <a:extLst>
              <a:ext uri="{FF2B5EF4-FFF2-40B4-BE49-F238E27FC236}">
                <a16:creationId xmlns="" xmlns:a16="http://schemas.microsoft.com/office/drawing/2014/main" id="{90B20F54-FE69-4CC8-823F-567BC319178A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3339944" y="3517055"/>
            <a:ext cx="300618" cy="300618"/>
          </a:xfrm>
          <a:prstGeom prst="rect">
            <a:avLst/>
          </a:prstGeom>
        </p:spPr>
      </p:pic>
      <p:pic>
        <p:nvPicPr>
          <p:cNvPr id="37" name="sgabello">
            <a:hlinkClick r:id="" action="ppaction://media"/>
            <a:extLst>
              <a:ext uri="{FF2B5EF4-FFF2-40B4-BE49-F238E27FC236}">
                <a16:creationId xmlns="" xmlns:a16="http://schemas.microsoft.com/office/drawing/2014/main" id="{F0A9883A-C889-4CE0-8DE3-5625A5C470B2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3349390" y="3932443"/>
            <a:ext cx="254010" cy="254010"/>
          </a:xfrm>
          <a:prstGeom prst="rect">
            <a:avLst/>
          </a:prstGeom>
        </p:spPr>
      </p:pic>
      <p:pic>
        <p:nvPicPr>
          <p:cNvPr id="38" name="sereno">
            <a:hlinkClick r:id="" action="ppaction://media"/>
            <a:extLst>
              <a:ext uri="{FF2B5EF4-FFF2-40B4-BE49-F238E27FC236}">
                <a16:creationId xmlns="" xmlns:a16="http://schemas.microsoft.com/office/drawing/2014/main" id="{822D324D-2A22-4347-8156-FBC8DB12D525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3349390" y="1172416"/>
            <a:ext cx="298823" cy="298823"/>
          </a:xfrm>
          <a:prstGeom prst="rect">
            <a:avLst/>
          </a:prstGeom>
        </p:spPr>
      </p:pic>
      <p:pic>
        <p:nvPicPr>
          <p:cNvPr id="39" name="bottiglione">
            <a:hlinkClick r:id="" action="ppaction://media"/>
            <a:extLst>
              <a:ext uri="{FF2B5EF4-FFF2-40B4-BE49-F238E27FC236}">
                <a16:creationId xmlns="" xmlns:a16="http://schemas.microsoft.com/office/drawing/2014/main" id="{493EA993-4E0D-4B1F-9FBA-A54BEBA083F3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3470752" y="2540445"/>
            <a:ext cx="300618" cy="3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3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7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7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8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32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4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5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3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8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9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8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6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0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4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200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6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62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3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243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2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21175"/>
              </p:ext>
            </p:extLst>
          </p:nvPr>
        </p:nvGraphicFramePr>
        <p:xfrm>
          <a:off x="179512" y="72752"/>
          <a:ext cx="8712968" cy="2270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8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61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1912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000" dirty="0" err="1">
                          <a:latin typeface="Times New Roman" pitchFamily="18" charset="0"/>
                          <a:cs typeface="Times New Roman" pitchFamily="18" charset="0"/>
                        </a:rPr>
                        <a:t>ërnëcòcchë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‘albicocca’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vərnəˈkɔk:ə</a:t>
                      </a:r>
                      <a:r>
                        <a:rPr lang="it-IT" sz="24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r>
                        <a:rPr lang="it-IT" sz="2400" dirty="0" err="1">
                          <a:latin typeface="Times New Roman"/>
                          <a:cs typeface="Times New Roman"/>
                        </a:rPr>
                        <a:t>ërë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‘caprone’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/>
                          <a:ea typeface="Calibri"/>
                        </a:rPr>
                        <a:t>ʦ, ʣ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>
                          <a:latin typeface="Times New Roman"/>
                          <a:cs typeface="Times New Roman"/>
                        </a:rPr>
                        <a:t>ʦɪm:ərə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  <a:r>
                        <a:rPr lang="it-IT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it-IT" sz="240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‘io’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ij</a:t>
                      </a:r>
                      <a:r>
                        <a:rPr lang="it-IT" sz="2500" dirty="0" err="1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r>
                        <a:rPr lang="it-IT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err="1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it-IT" sz="240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‘uva’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uw</a:t>
                      </a:r>
                      <a:r>
                        <a:rPr lang="it-IT" sz="2500" dirty="0" err="1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dirty="0">
                          <a:latin typeface="Times New Roman"/>
                          <a:cs typeface="Times New Roman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5496" y="6237312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imes New Roman" pitchFamily="18" charset="0"/>
                <a:ea typeface="Calibri"/>
                <a:cs typeface="Times New Roman" pitchFamily="18" charset="0"/>
              </a:rPr>
              <a:t>*Si consiglia di trascrivere ‘j’ solo quando è preceduta da vocale ‘i’.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it-IT" sz="1600" dirty="0">
                <a:latin typeface="Times New Roman" pitchFamily="18" charset="0"/>
                <a:ea typeface="Calibri"/>
                <a:cs typeface="Times New Roman" pitchFamily="18" charset="0"/>
              </a:rPr>
              <a:t>Si consiglia di trascrivere ‘w’ solo quando è preceduta da vocale ‘u’.</a:t>
            </a:r>
            <a:endParaRPr lang="it-IT" sz="1600" dirty="0"/>
          </a:p>
        </p:txBody>
      </p:sp>
      <p:sp>
        <p:nvSpPr>
          <p:cNvPr id="5" name="Homepage">
            <a:hlinkClick r:id="rId17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18.1 v o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70271" y="615859"/>
            <a:ext cx="243682" cy="243682"/>
          </a:xfrm>
          <a:prstGeom prst="rect">
            <a:avLst/>
          </a:prstGeom>
        </p:spPr>
      </p:pic>
      <p:pic>
        <p:nvPicPr>
          <p:cNvPr id="10" name="34 t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70271" y="1143328"/>
            <a:ext cx="243682" cy="243682"/>
          </a:xfrm>
          <a:prstGeom prst="rect">
            <a:avLst/>
          </a:prstGeom>
        </p:spPr>
      </p:pic>
      <p:pic>
        <p:nvPicPr>
          <p:cNvPr id="12" name="25 ok mi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70271" y="1588079"/>
            <a:ext cx="243682" cy="243682"/>
          </a:xfrm>
          <a:prstGeom prst="rect">
            <a:avLst/>
          </a:prstGeom>
        </p:spPr>
      </p:pic>
      <p:pic>
        <p:nvPicPr>
          <p:cNvPr id="24" name="w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70271" y="2032830"/>
            <a:ext cx="261871" cy="261871"/>
          </a:xfrm>
          <a:prstGeom prst="rect">
            <a:avLst/>
          </a:prstGeom>
        </p:spPr>
      </p:pic>
      <p:pic>
        <p:nvPicPr>
          <p:cNvPr id="3" name="22.il becco-caprone">
            <a:hlinkClick r:id="" action="ppaction://media"/>
            <a:extLst>
              <a:ext uri="{FF2B5EF4-FFF2-40B4-BE49-F238E27FC236}">
                <a16:creationId xmlns="" xmlns:a16="http://schemas.microsoft.com/office/drawing/2014/main" id="{8EC46B48-06EA-4703-8DB2-DDC48FA8550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347864" y="1037710"/>
            <a:ext cx="315267" cy="315267"/>
          </a:xfrm>
          <a:prstGeom prst="rect">
            <a:avLst/>
          </a:prstGeom>
        </p:spPr>
      </p:pic>
      <p:pic>
        <p:nvPicPr>
          <p:cNvPr id="27" name="7.l'uva">
            <a:hlinkClick r:id="" action="ppaction://media"/>
            <a:extLst>
              <a:ext uri="{FF2B5EF4-FFF2-40B4-BE49-F238E27FC236}">
                <a16:creationId xmlns="" xmlns:a16="http://schemas.microsoft.com/office/drawing/2014/main" id="{958B5E9B-A252-42EE-A06C-F08C6F18890A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end="446.3437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92004" y="1943045"/>
            <a:ext cx="363984" cy="363984"/>
          </a:xfrm>
          <a:prstGeom prst="rect">
            <a:avLst/>
          </a:prstGeom>
        </p:spPr>
      </p:pic>
      <p:pic>
        <p:nvPicPr>
          <p:cNvPr id="44" name="io">
            <a:hlinkClick r:id="" action="ppaction://media"/>
            <a:extLst>
              <a:ext uri="{FF2B5EF4-FFF2-40B4-BE49-F238E27FC236}">
                <a16:creationId xmlns="" xmlns:a16="http://schemas.microsoft.com/office/drawing/2014/main" id="{D84B24D4-9264-4DA5-9276-DCF3A427582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332187" y="1473530"/>
            <a:ext cx="315267" cy="315267"/>
          </a:xfrm>
          <a:prstGeom prst="rect">
            <a:avLst/>
          </a:prstGeom>
        </p:spPr>
      </p:pic>
      <p:pic>
        <p:nvPicPr>
          <p:cNvPr id="45" name="10.l'albicocca">
            <a:hlinkClick r:id="" action="ppaction://media"/>
            <a:extLst>
              <a:ext uri="{FF2B5EF4-FFF2-40B4-BE49-F238E27FC236}">
                <a16:creationId xmlns="" xmlns:a16="http://schemas.microsoft.com/office/drawing/2014/main" id="{780415CE-D98F-451B-81FE-22AC5536D141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5">
                  <p14:trim st="911" end="927.5312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336485" y="534998"/>
            <a:ext cx="315267" cy="3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3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6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6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552</Words>
  <Application>Microsoft Office PowerPoint</Application>
  <PresentationFormat>Presentazione su schermo (4:3)</PresentationFormat>
  <Paragraphs>222</Paragraphs>
  <Slides>6</Slides>
  <Notes>1</Notes>
  <HiddenSlides>0</HiddenSlides>
  <MMClips>75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111</cp:revision>
  <dcterms:created xsi:type="dcterms:W3CDTF">2017-04-16T16:01:58Z</dcterms:created>
  <dcterms:modified xsi:type="dcterms:W3CDTF">2021-03-30T16:06:09Z</dcterms:modified>
</cp:coreProperties>
</file>